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46" Target="slides/slide31.xml" Type="http://schemas.openxmlformats.org/officeDocument/2006/relationships/slide"/><Relationship Id="rId47" Target="slides/slide32.xml" Type="http://schemas.openxmlformats.org/officeDocument/2006/relationships/slide"/><Relationship Id="rId48" Target="slides/slide33.xml" Type="http://schemas.openxmlformats.org/officeDocument/2006/relationships/slide"/><Relationship Id="rId49" Target="slides/slide34.xml" Type="http://schemas.openxmlformats.org/officeDocument/2006/relationships/slide"/><Relationship Id="rId5" Target="tableStyles.xml" Type="http://schemas.openxmlformats.org/officeDocument/2006/relationships/tableStyles"/><Relationship Id="rId50" Target="slides/slide35.xml" Type="http://schemas.openxmlformats.org/officeDocument/2006/relationships/slide"/><Relationship Id="rId51" Target="slides/slide36.xml" Type="http://schemas.openxmlformats.org/officeDocument/2006/relationships/slide"/><Relationship Id="rId52" Target="slides/slide37.xml" Type="http://schemas.openxmlformats.org/officeDocument/2006/relationships/slide"/><Relationship Id="rId53" Target="slides/slide38.xml" Type="http://schemas.openxmlformats.org/officeDocument/2006/relationships/slide"/><Relationship Id="rId54" Target="slides/slide39.xml" Type="http://schemas.openxmlformats.org/officeDocument/2006/relationships/slide"/><Relationship Id="rId55" Target="slides/slide40.xml" Type="http://schemas.openxmlformats.org/officeDocument/2006/relationships/slide"/><Relationship Id="rId56" Target="slides/slide41.xml" Type="http://schemas.openxmlformats.org/officeDocument/2006/relationships/slide"/><Relationship Id="rId57" Target="slides/slide42.xml" Type="http://schemas.openxmlformats.org/officeDocument/2006/relationships/slide"/><Relationship Id="rId58" Target="slides/slide43.xml" Type="http://schemas.openxmlformats.org/officeDocument/2006/relationships/slide"/><Relationship Id="rId59" Target="slides/slide44.xml" Type="http://schemas.openxmlformats.org/officeDocument/2006/relationships/slide"/><Relationship Id="rId6" Target="fonts/font6.fntdata" Type="http://schemas.openxmlformats.org/officeDocument/2006/relationships/font"/><Relationship Id="rId60" Target="slides/slide45.xml" Type="http://schemas.openxmlformats.org/officeDocument/2006/relationships/slide"/><Relationship Id="rId61" Target="slides/slide46.xml" Type="http://schemas.openxmlformats.org/officeDocument/2006/relationships/slide"/><Relationship Id="rId62" Target="slides/slide47.xml" Type="http://schemas.openxmlformats.org/officeDocument/2006/relationships/slide"/><Relationship Id="rId63" Target="slides/slide48.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https://www.youtube.com/watch?v=93_Va7I7Lgg&amp;ab_channel=MarginalRevolutionUniversity"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6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https://www.youtube.com/watch?v=blSnLEZe-sI&amp;ab_channel=TheTelegraph" TargetMode="External" Type="http://schemas.openxmlformats.org/officeDocument/2006/relationships/hyperlink"/><Relationship Id="rId5" Target="../media/image65.png" Type="http://schemas.openxmlformats.org/officeDocument/2006/relationships/image"/><Relationship Id="rId6" Target="../media/image6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8.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https://youtu.be/R8VBRCs2jTU"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6.png" Type="http://schemas.openxmlformats.org/officeDocument/2006/relationships/image"/><Relationship Id="rId3" Target="../media/image77.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2.png" Type="http://schemas.openxmlformats.org/officeDocument/2006/relationships/image"/><Relationship Id="rId3" Target="../media/image83.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2.svg" Type="http://schemas.openxmlformats.org/officeDocument/2006/relationships/image"/><Relationship Id="rId2" Target="../media/image84.png" Type="http://schemas.openxmlformats.org/officeDocument/2006/relationships/image"/><Relationship Id="rId3" Target="../media/image85.png" Type="http://schemas.openxmlformats.org/officeDocument/2006/relationships/image"/><Relationship Id="rId4" Target="../media/image86.svg" Type="http://schemas.openxmlformats.org/officeDocument/2006/relationships/image"/><Relationship Id="rId5" Target="../media/image87.png" Type="http://schemas.openxmlformats.org/officeDocument/2006/relationships/image"/><Relationship Id="rId6" Target="../media/image88.svg" Type="http://schemas.openxmlformats.org/officeDocument/2006/relationships/image"/><Relationship Id="rId7" Target="../media/image89.png" Type="http://schemas.openxmlformats.org/officeDocument/2006/relationships/image"/><Relationship Id="rId8" Target="../media/image90.svg" Type="http://schemas.openxmlformats.org/officeDocument/2006/relationships/image"/><Relationship Id="rId9" Target="../media/image9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1.svg" Type="http://schemas.openxmlformats.org/officeDocument/2006/relationships/image"/><Relationship Id="rId2" Target="../media/image93.png" Type="http://schemas.openxmlformats.org/officeDocument/2006/relationships/image"/><Relationship Id="rId3" Target="../media/image94.png" Type="http://schemas.openxmlformats.org/officeDocument/2006/relationships/image"/><Relationship Id="rId4" Target="../media/image95.svg" Type="http://schemas.openxmlformats.org/officeDocument/2006/relationships/image"/><Relationship Id="rId5" Target="../media/image96.png" Type="http://schemas.openxmlformats.org/officeDocument/2006/relationships/image"/><Relationship Id="rId6" Target="../media/image97.svg" Type="http://schemas.openxmlformats.org/officeDocument/2006/relationships/image"/><Relationship Id="rId7" Target="../media/image98.png" Type="http://schemas.openxmlformats.org/officeDocument/2006/relationships/image"/><Relationship Id="rId8" Target="../media/image99.svg" Type="http://schemas.openxmlformats.org/officeDocument/2006/relationships/image"/><Relationship Id="rId9" Target="../media/image100.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2.png" Type="http://schemas.openxmlformats.org/officeDocument/2006/relationships/image"/><Relationship Id="rId3" Target="../media/image103.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4.png" Type="http://schemas.openxmlformats.org/officeDocument/2006/relationships/image"/><Relationship Id="rId3" Target="../media/image105.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6.png" Type="http://schemas.openxmlformats.org/officeDocument/2006/relationships/image"/><Relationship Id="rId3" Target="../media/image107.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0.png" Type="http://schemas.openxmlformats.org/officeDocument/2006/relationships/image"/><Relationship Id="rId3" Target="../media/image111.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2.png" Type="http://schemas.openxmlformats.org/officeDocument/2006/relationships/image"/><Relationship Id="rId3" Target="../media/image113.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0.png" Type="http://schemas.openxmlformats.org/officeDocument/2006/relationships/image"/><Relationship Id="rId3" Target="../media/image111.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4.png" Type="http://schemas.openxmlformats.org/officeDocument/2006/relationships/image"/><Relationship Id="rId3" Target="../media/image1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https://www.youtube.com/watch?v=OTJCI1FNBfA&amp;ab_channel=IanBroff"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37673" y="5351911"/>
            <a:ext cx="4412654" cy="4114800"/>
          </a:xfrm>
          <a:prstGeom prst="rect">
            <a:avLst/>
          </a:prstGeom>
        </p:spPr>
      </p:pic>
      <p:grpSp>
        <p:nvGrpSpPr>
          <p:cNvPr name="Group 3" id="3"/>
          <p:cNvGrpSpPr/>
          <p:nvPr/>
        </p:nvGrpSpPr>
        <p:grpSpPr>
          <a:xfrm rot="0">
            <a:off x="1692963" y="896503"/>
            <a:ext cx="14902073" cy="1729326"/>
            <a:chOff x="0" y="0"/>
            <a:chExt cx="19869431" cy="2305768"/>
          </a:xfrm>
        </p:grpSpPr>
        <p:sp>
          <p:nvSpPr>
            <p:cNvPr name="TextBox 4" id="4"/>
            <p:cNvSpPr txBox="true"/>
            <p:nvPr/>
          </p:nvSpPr>
          <p:spPr>
            <a:xfrm rot="0">
              <a:off x="0" y="180975"/>
              <a:ext cx="19869431" cy="1440394"/>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Demand-Side Policy</a:t>
              </a:r>
            </a:p>
          </p:txBody>
        </p:sp>
        <p:sp>
          <p:nvSpPr>
            <p:cNvPr name="TextBox 5" id="5"/>
            <p:cNvSpPr txBox="true"/>
            <p:nvPr/>
          </p:nvSpPr>
          <p:spPr>
            <a:xfrm rot="0">
              <a:off x="0" y="1818088"/>
              <a:ext cx="19869431" cy="487680"/>
            </a:xfrm>
            <a:prstGeom prst="rect">
              <a:avLst/>
            </a:prstGeom>
          </p:spPr>
          <p:txBody>
            <a:bodyPr anchor="t" rtlCol="false" tIns="0" lIns="0" bIns="0" rIns="0">
              <a:spAutoFit/>
            </a:bodyPr>
            <a:lstStyle/>
            <a:p>
              <a:pPr algn="ctr">
                <a:lnSpc>
                  <a:spcPts val="3022"/>
                </a:lnSpc>
              </a:pPr>
              <a:r>
                <a:rPr lang="en-US" sz="2325" spc="116">
                  <a:solidFill>
                    <a:srgbClr val="000000"/>
                  </a:solidFill>
                  <a:latin typeface="Sanchez"/>
                </a:rPr>
                <a:t>MONETARY POLICY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21508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3.5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58907" y="5633070"/>
            <a:ext cx="3770186" cy="4114800"/>
          </a:xfrm>
          <a:prstGeom prst="rect">
            <a:avLst/>
          </a:prstGeom>
        </p:spPr>
      </p:pic>
      <p:sp>
        <p:nvSpPr>
          <p:cNvPr name="TextBox 3" id="3"/>
          <p:cNvSpPr txBox="true"/>
          <p:nvPr/>
        </p:nvSpPr>
        <p:spPr>
          <a:xfrm rot="0">
            <a:off x="1028700" y="2995908"/>
            <a:ext cx="16481874" cy="1802130"/>
          </a:xfrm>
          <a:prstGeom prst="rect">
            <a:avLst/>
          </a:prstGeom>
        </p:spPr>
        <p:txBody>
          <a:bodyPr anchor="t" rtlCol="false" tIns="0" lIns="0" bIns="0" rIns="0">
            <a:spAutoFit/>
          </a:bodyPr>
          <a:lstStyle/>
          <a:p>
            <a:pPr>
              <a:lnSpc>
                <a:spcPts val="3570"/>
              </a:lnSpc>
            </a:pPr>
            <a:r>
              <a:rPr lang="en-US" sz="2550">
                <a:solidFill>
                  <a:srgbClr val="000000"/>
                </a:solidFill>
                <a:latin typeface="Telegraf"/>
              </a:rPr>
              <a:t>The central bank also ensures that commercial banks don't take on too much risk. To enforce this, the central bank uses the </a:t>
            </a:r>
            <a:r>
              <a:rPr lang="en-US" sz="2550">
                <a:solidFill>
                  <a:srgbClr val="000000"/>
                </a:solidFill>
                <a:latin typeface="Telegraf Bold"/>
              </a:rPr>
              <a:t>Required Reserve Ratio (RRR). </a:t>
            </a:r>
          </a:p>
          <a:p>
            <a:pPr>
              <a:lnSpc>
                <a:spcPts val="3570"/>
              </a:lnSpc>
            </a:pPr>
          </a:p>
          <a:p>
            <a:pPr>
              <a:lnSpc>
                <a:spcPts val="3570"/>
              </a:lnSpc>
            </a:pPr>
            <a:r>
              <a:rPr lang="en-US" sz="2550">
                <a:solidFill>
                  <a:srgbClr val="000000"/>
                </a:solidFill>
                <a:latin typeface="Telegraf"/>
              </a:rPr>
              <a:t>The </a:t>
            </a:r>
            <a:r>
              <a:rPr lang="en-US" sz="2550">
                <a:solidFill>
                  <a:srgbClr val="000000"/>
                </a:solidFill>
                <a:latin typeface="Telegraf Bold"/>
              </a:rPr>
              <a:t>RRR </a:t>
            </a:r>
            <a:r>
              <a:rPr lang="en-US" sz="2550">
                <a:solidFill>
                  <a:srgbClr val="000000"/>
                </a:solidFill>
                <a:latin typeface="Telegraf"/>
              </a:rPr>
              <a:t>is a percentage or portion of deposits that must be kept readily available in reserves.  </a:t>
            </a:r>
          </a:p>
        </p:txBody>
      </p:sp>
      <p:grpSp>
        <p:nvGrpSpPr>
          <p:cNvPr name="Group 4" id="4"/>
          <p:cNvGrpSpPr/>
          <p:nvPr/>
        </p:nvGrpSpPr>
        <p:grpSpPr>
          <a:xfrm rot="0">
            <a:off x="969289" y="333756"/>
            <a:ext cx="16349422" cy="2646137"/>
            <a:chOff x="0" y="0"/>
            <a:chExt cx="21799229" cy="3528183"/>
          </a:xfrm>
        </p:grpSpPr>
        <p:sp>
          <p:nvSpPr>
            <p:cNvPr name="TextBox 5" id="5"/>
            <p:cNvSpPr txBox="true"/>
            <p:nvPr/>
          </p:nvSpPr>
          <p:spPr>
            <a:xfrm rot="0">
              <a:off x="0" y="-95250"/>
              <a:ext cx="21799229" cy="2939034"/>
            </a:xfrm>
            <a:prstGeom prst="rect">
              <a:avLst/>
            </a:prstGeom>
          </p:spPr>
          <p:txBody>
            <a:bodyPr anchor="t" rtlCol="false" tIns="0" lIns="0" bIns="0" rIns="0">
              <a:spAutoFit/>
            </a:bodyPr>
            <a:lstStyle/>
            <a:p>
              <a:pPr>
                <a:lnSpc>
                  <a:spcPts val="8976"/>
                </a:lnSpc>
              </a:pPr>
              <a:r>
                <a:rPr lang="en-US" sz="6600" spc="-330">
                  <a:solidFill>
                    <a:srgbClr val="000000"/>
                  </a:solidFill>
                  <a:latin typeface="League Spartan"/>
                </a:rPr>
                <a:t>5.  </a:t>
              </a:r>
              <a:r>
                <a:rPr lang="en-US" sz="6600" spc="-330">
                  <a:solidFill>
                    <a:srgbClr val="000000"/>
                  </a:solidFill>
                  <a:latin typeface="League Spartan Bold"/>
                </a:rPr>
                <a:t>Regulates the banking system (Required Reserve Ratio)</a:t>
              </a:r>
            </a:p>
          </p:txBody>
        </p:sp>
        <p:sp>
          <p:nvSpPr>
            <p:cNvPr name="TextBox 6" id="6"/>
            <p:cNvSpPr txBox="true"/>
            <p:nvPr/>
          </p:nvSpPr>
          <p:spPr>
            <a:xfrm rot="0">
              <a:off x="0" y="3040503"/>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79481" y="5633070"/>
            <a:ext cx="3729038" cy="4114800"/>
          </a:xfrm>
          <a:prstGeom prst="rect">
            <a:avLst/>
          </a:prstGeom>
        </p:spPr>
      </p:pic>
      <p:grpSp>
        <p:nvGrpSpPr>
          <p:cNvPr name="Group 3" id="3"/>
          <p:cNvGrpSpPr/>
          <p:nvPr/>
        </p:nvGrpSpPr>
        <p:grpSpPr>
          <a:xfrm rot="0">
            <a:off x="969289" y="3350190"/>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Goals of Monetary Policy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370736" y="3178767"/>
            <a:ext cx="2965356" cy="296535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630593" y="7078239"/>
            <a:ext cx="3362286" cy="3362286"/>
          </a:xfrm>
          <a:prstGeom prst="rect">
            <a:avLst/>
          </a:prstGeom>
        </p:spPr>
      </p:pic>
      <p:sp>
        <p:nvSpPr>
          <p:cNvPr name="TextBox 4" id="4"/>
          <p:cNvSpPr txBox="true"/>
          <p:nvPr/>
        </p:nvSpPr>
        <p:spPr>
          <a:xfrm rot="0">
            <a:off x="1028700" y="1518712"/>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Low and Stable Inflation</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Goals of Monetary Policy</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028700" y="5589958"/>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Low Unemployment</a:t>
            </a:r>
          </a:p>
        </p:txBody>
      </p:sp>
      <p:sp>
        <p:nvSpPr>
          <p:cNvPr name="TextBox 10" id="10"/>
          <p:cNvSpPr txBox="true"/>
          <p:nvPr/>
        </p:nvSpPr>
        <p:spPr>
          <a:xfrm rot="0">
            <a:off x="1028700" y="2446963"/>
            <a:ext cx="16481874" cy="1234059"/>
          </a:xfrm>
          <a:prstGeom prst="rect">
            <a:avLst/>
          </a:prstGeom>
        </p:spPr>
        <p:txBody>
          <a:bodyPr anchor="t" rtlCol="false" tIns="0" lIns="0" bIns="0" rIns="0">
            <a:spAutoFit/>
          </a:bodyPr>
          <a:lstStyle/>
          <a:p>
            <a:pPr algn="ctr">
              <a:lnSpc>
                <a:spcPts val="5088"/>
              </a:lnSpc>
            </a:pPr>
            <a:r>
              <a:rPr lang="en-US" sz="2400">
                <a:solidFill>
                  <a:srgbClr val="000000"/>
                </a:solidFill>
                <a:latin typeface="Telegraf"/>
              </a:rPr>
              <a:t>With the use of an inflation target range, inflation is managed and creates a sense of certainty within an economy. Inflation should be low and stable. </a:t>
            </a:r>
          </a:p>
        </p:txBody>
      </p:sp>
      <p:sp>
        <p:nvSpPr>
          <p:cNvPr name="TextBox 11" id="11"/>
          <p:cNvSpPr txBox="true"/>
          <p:nvPr/>
        </p:nvSpPr>
        <p:spPr>
          <a:xfrm rot="0">
            <a:off x="1028700" y="6342147"/>
            <a:ext cx="16481874" cy="1234059"/>
          </a:xfrm>
          <a:prstGeom prst="rect">
            <a:avLst/>
          </a:prstGeom>
        </p:spPr>
        <p:txBody>
          <a:bodyPr anchor="t" rtlCol="false" tIns="0" lIns="0" bIns="0" rIns="0">
            <a:spAutoFit/>
          </a:bodyPr>
          <a:lstStyle/>
          <a:p>
            <a:pPr algn="ctr">
              <a:lnSpc>
                <a:spcPts val="5088"/>
              </a:lnSpc>
            </a:pPr>
            <a:r>
              <a:rPr lang="en-US" sz="2400">
                <a:solidFill>
                  <a:srgbClr val="000000"/>
                </a:solidFill>
                <a:latin typeface="Telegraf"/>
              </a:rPr>
              <a:t>Consumption is the dominant component of GDP. Individuals who are unemployed do not contribute to a country's GDP and will limit consumption.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36864" y="2854985"/>
            <a:ext cx="2018054" cy="228851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5839932"/>
            <a:ext cx="2734075" cy="2320547"/>
          </a:xfrm>
          <a:prstGeom prst="rect">
            <a:avLst/>
          </a:prstGeom>
        </p:spPr>
      </p:pic>
      <p:sp>
        <p:nvSpPr>
          <p:cNvPr name="TextBox 4" id="4"/>
          <p:cNvSpPr txBox="true"/>
          <p:nvPr/>
        </p:nvSpPr>
        <p:spPr>
          <a:xfrm rot="0">
            <a:off x="962474" y="1518712"/>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Long Term Growth and Stability</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Goals of Monetary Policy</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028700" y="7366475"/>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External Balance</a:t>
            </a:r>
          </a:p>
        </p:txBody>
      </p:sp>
      <p:sp>
        <p:nvSpPr>
          <p:cNvPr name="TextBox 10" id="10"/>
          <p:cNvSpPr txBox="true"/>
          <p:nvPr/>
        </p:nvSpPr>
        <p:spPr>
          <a:xfrm rot="0">
            <a:off x="1028700" y="4413605"/>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Reducing Business Cycle Fluctuations</a:t>
            </a:r>
          </a:p>
        </p:txBody>
      </p:sp>
      <p:sp>
        <p:nvSpPr>
          <p:cNvPr name="TextBox 11" id="11"/>
          <p:cNvSpPr txBox="true"/>
          <p:nvPr/>
        </p:nvSpPr>
        <p:spPr>
          <a:xfrm rot="0">
            <a:off x="962474" y="5103840"/>
            <a:ext cx="16481874" cy="1234059"/>
          </a:xfrm>
          <a:prstGeom prst="rect">
            <a:avLst/>
          </a:prstGeom>
        </p:spPr>
        <p:txBody>
          <a:bodyPr anchor="t" rtlCol="false" tIns="0" lIns="0" bIns="0" rIns="0">
            <a:spAutoFit/>
          </a:bodyPr>
          <a:lstStyle/>
          <a:p>
            <a:pPr algn="ctr">
              <a:lnSpc>
                <a:spcPts val="5088"/>
              </a:lnSpc>
            </a:pPr>
            <a:r>
              <a:rPr lang="en-US" sz="2400">
                <a:solidFill>
                  <a:srgbClr val="000000"/>
                </a:solidFill>
                <a:latin typeface="Telegraf"/>
              </a:rPr>
              <a:t>Business Cycle fluctuations can heavily impact an economy.  Central Bank's have the ability to limit the severity of these fluctuations by using Monetary Policy. </a:t>
            </a:r>
          </a:p>
        </p:txBody>
      </p:sp>
      <p:sp>
        <p:nvSpPr>
          <p:cNvPr name="TextBox 12" id="12"/>
          <p:cNvSpPr txBox="true"/>
          <p:nvPr/>
        </p:nvSpPr>
        <p:spPr>
          <a:xfrm rot="0">
            <a:off x="711201" y="2256518"/>
            <a:ext cx="16481874" cy="1234059"/>
          </a:xfrm>
          <a:prstGeom prst="rect">
            <a:avLst/>
          </a:prstGeom>
        </p:spPr>
        <p:txBody>
          <a:bodyPr anchor="t" rtlCol="false" tIns="0" lIns="0" bIns="0" rIns="0">
            <a:spAutoFit/>
          </a:bodyPr>
          <a:lstStyle/>
          <a:p>
            <a:pPr algn="ctr">
              <a:lnSpc>
                <a:spcPts val="5088"/>
              </a:lnSpc>
            </a:pPr>
            <a:r>
              <a:rPr lang="en-US" sz="2400">
                <a:solidFill>
                  <a:srgbClr val="000000"/>
                </a:solidFill>
                <a:latin typeface="Telegraf"/>
              </a:rPr>
              <a:t>Through careful monitoring of inflation, unemployment, and the business cycle, Real GDP has the ability to grow with stability. </a:t>
            </a:r>
          </a:p>
        </p:txBody>
      </p:sp>
      <p:sp>
        <p:nvSpPr>
          <p:cNvPr name="TextBox 13" id="13"/>
          <p:cNvSpPr txBox="true"/>
          <p:nvPr/>
        </p:nvSpPr>
        <p:spPr>
          <a:xfrm rot="0">
            <a:off x="1028700" y="8024241"/>
            <a:ext cx="16481874" cy="1234059"/>
          </a:xfrm>
          <a:prstGeom prst="rect">
            <a:avLst/>
          </a:prstGeom>
        </p:spPr>
        <p:txBody>
          <a:bodyPr anchor="t" rtlCol="false" tIns="0" lIns="0" bIns="0" rIns="0">
            <a:spAutoFit/>
          </a:bodyPr>
          <a:lstStyle/>
          <a:p>
            <a:pPr algn="ctr">
              <a:lnSpc>
                <a:spcPts val="5088"/>
              </a:lnSpc>
            </a:pPr>
            <a:r>
              <a:rPr lang="en-US" sz="2400">
                <a:solidFill>
                  <a:srgbClr val="000000"/>
                </a:solidFill>
                <a:latin typeface="Telegraf"/>
              </a:rPr>
              <a:t>External Balance is achieved when imports = exports. Changes to the Money Supply and Interest Rates have the ability to affect external balance and trade.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143500"/>
            <a:ext cx="4114800" cy="4114800"/>
          </a:xfrm>
          <a:prstGeom prst="rect">
            <a:avLst/>
          </a:prstGeom>
        </p:spPr>
      </p:pic>
      <p:grpSp>
        <p:nvGrpSpPr>
          <p:cNvPr name="Group 3" id="3"/>
          <p:cNvGrpSpPr/>
          <p:nvPr/>
        </p:nvGrpSpPr>
        <p:grpSpPr>
          <a:xfrm rot="0">
            <a:off x="969289" y="3350190"/>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Money Creation (</a:t>
              </a:r>
              <a:r>
                <a:rPr lang="en-US" sz="7200" spc="-359">
                  <a:solidFill>
                    <a:srgbClr val="E32D3A"/>
                  </a:solidFill>
                  <a:latin typeface="League Spartan"/>
                </a:rPr>
                <a:t>HL Only</a:t>
              </a:r>
              <a:r>
                <a:rPr lang="en-US" sz="7200" spc="-359">
                  <a:solidFill>
                    <a:srgbClr val="000000"/>
                  </a:solidFill>
                  <a:latin typeface="League Spartan"/>
                </a:rPr>
                <a:t>)</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2076751"/>
            <a:ext cx="16481874" cy="6945630"/>
          </a:xfrm>
          <a:prstGeom prst="rect">
            <a:avLst/>
          </a:prstGeom>
        </p:spPr>
        <p:txBody>
          <a:bodyPr anchor="t" rtlCol="false" tIns="0" lIns="0" bIns="0" rIns="0">
            <a:spAutoFit/>
          </a:bodyPr>
          <a:lstStyle/>
          <a:p>
            <a:pPr>
              <a:lnSpc>
                <a:spcPts val="3710"/>
              </a:lnSpc>
            </a:pPr>
            <a:r>
              <a:rPr lang="en-US" sz="2650">
                <a:solidFill>
                  <a:srgbClr val="000000"/>
                </a:solidFill>
                <a:latin typeface="Telegraf"/>
              </a:rPr>
              <a:t>Commercial banks have the ability to create money through loans and credit.  Banks are only required to keep the </a:t>
            </a:r>
            <a:r>
              <a:rPr lang="en-US" sz="2650">
                <a:solidFill>
                  <a:srgbClr val="000000"/>
                </a:solidFill>
                <a:latin typeface="Telegraf Bold"/>
              </a:rPr>
              <a:t>RRR. </a:t>
            </a:r>
            <a:r>
              <a:rPr lang="en-US" sz="2650">
                <a:solidFill>
                  <a:srgbClr val="000000"/>
                </a:solidFill>
                <a:latin typeface="Telegraf"/>
              </a:rPr>
              <a:t>The remaining amount of deposits may be loaned out. </a:t>
            </a:r>
          </a:p>
          <a:p>
            <a:pPr>
              <a:lnSpc>
                <a:spcPts val="3710"/>
              </a:lnSpc>
            </a:pPr>
          </a:p>
          <a:p>
            <a:pPr algn="ctr">
              <a:lnSpc>
                <a:spcPts val="3710"/>
              </a:lnSpc>
            </a:pPr>
            <a:r>
              <a:rPr lang="en-US" sz="2650">
                <a:solidFill>
                  <a:srgbClr val="000000"/>
                </a:solidFill>
                <a:latin typeface="Telegraf Bold"/>
              </a:rPr>
              <a:t>Example</a:t>
            </a:r>
          </a:p>
          <a:p>
            <a:pPr algn="ctr">
              <a:lnSpc>
                <a:spcPts val="3710"/>
              </a:lnSpc>
            </a:pPr>
          </a:p>
          <a:p>
            <a:pPr marL="572138" indent="-286069" lvl="1">
              <a:lnSpc>
                <a:spcPts val="3710"/>
              </a:lnSpc>
              <a:buFont typeface="Arial"/>
              <a:buChar char="•"/>
            </a:pPr>
            <a:r>
              <a:rPr lang="en-US" sz="2650">
                <a:solidFill>
                  <a:srgbClr val="000000"/>
                </a:solidFill>
                <a:latin typeface="Telegraf"/>
              </a:rPr>
              <a:t>  JinWoo deposits 100,000 Korean Won at his bank.</a:t>
            </a:r>
          </a:p>
          <a:p>
            <a:pPr marL="572138" indent="-286069" lvl="1">
              <a:lnSpc>
                <a:spcPts val="3710"/>
              </a:lnSpc>
              <a:buFont typeface="Arial"/>
              <a:buChar char="•"/>
            </a:pPr>
            <a:r>
              <a:rPr lang="en-US" sz="2650">
                <a:solidFill>
                  <a:srgbClr val="000000"/>
                </a:solidFill>
                <a:latin typeface="Telegraf"/>
              </a:rPr>
              <a:t>  The Required Reserve Ratio (RRR) is set by the central bank at 10%. </a:t>
            </a:r>
          </a:p>
          <a:p>
            <a:pPr marL="572138" indent="-286069" lvl="1">
              <a:lnSpc>
                <a:spcPts val="3710"/>
              </a:lnSpc>
              <a:buFont typeface="Arial"/>
              <a:buChar char="•"/>
            </a:pPr>
            <a:r>
              <a:rPr lang="en-US" sz="2650">
                <a:solidFill>
                  <a:srgbClr val="000000"/>
                </a:solidFill>
                <a:latin typeface="Telegraf"/>
              </a:rPr>
              <a:t>  The bank must keep 10,000 Won on hand but can loan out the remainder of 90,000 KRW.</a:t>
            </a:r>
          </a:p>
          <a:p>
            <a:pPr marL="572138" indent="-286069" lvl="1">
              <a:lnSpc>
                <a:spcPts val="3710"/>
              </a:lnSpc>
              <a:buFont typeface="Arial"/>
              <a:buChar char="•"/>
            </a:pPr>
            <a:r>
              <a:rPr lang="en-US" sz="2650">
                <a:solidFill>
                  <a:srgbClr val="000000"/>
                </a:solidFill>
                <a:latin typeface="Telegraf"/>
              </a:rPr>
              <a:t>  YuJin, a restaurant owner takes the 90,000 Won loan to buy supplies for their restaurant. </a:t>
            </a:r>
          </a:p>
          <a:p>
            <a:pPr>
              <a:lnSpc>
                <a:spcPts val="3710"/>
              </a:lnSpc>
            </a:pPr>
          </a:p>
          <a:p>
            <a:pPr>
              <a:lnSpc>
                <a:spcPts val="3710"/>
              </a:lnSpc>
            </a:pPr>
            <a:r>
              <a:rPr lang="en-US" sz="2650">
                <a:solidFill>
                  <a:srgbClr val="000000"/>
                </a:solidFill>
                <a:latin typeface="Telegraf"/>
              </a:rPr>
              <a:t>By doing this, a commercial bank has turned 100,000 KRW in circulation to 190,000 KRW by using </a:t>
            </a:r>
            <a:r>
              <a:rPr lang="en-US" sz="2650">
                <a:solidFill>
                  <a:srgbClr val="000000"/>
                </a:solidFill>
                <a:latin typeface="Telegraf Bold"/>
              </a:rPr>
              <a:t>credit creation</a:t>
            </a:r>
            <a:r>
              <a:rPr lang="en-US" sz="2650">
                <a:solidFill>
                  <a:srgbClr val="000000"/>
                </a:solidFill>
                <a:latin typeface="Telegraf"/>
              </a:rPr>
              <a:t>. </a:t>
            </a:r>
          </a:p>
          <a:p>
            <a:pPr>
              <a:lnSpc>
                <a:spcPts val="3710"/>
              </a:lnSpc>
            </a:pPr>
          </a:p>
          <a:p>
            <a:pPr>
              <a:lnSpc>
                <a:spcPts val="3430"/>
              </a:lnSpc>
            </a:pPr>
            <a:r>
              <a:rPr lang="en-US" sz="2450">
                <a:solidFill>
                  <a:srgbClr val="000000"/>
                </a:solidFill>
                <a:latin typeface="Telegraf"/>
              </a:rPr>
              <a:t>This process is a chain reaction. JinWoo deposits money and makes credit available. Then YuJin deposits the money from her loan and the rest is credit available. Then someone else receives a loan from YuJin's deposit. </a:t>
            </a:r>
          </a:p>
        </p:txBody>
      </p:sp>
      <p:grpSp>
        <p:nvGrpSpPr>
          <p:cNvPr name="Group 3" id="3"/>
          <p:cNvGrpSpPr/>
          <p:nvPr/>
        </p:nvGrpSpPr>
        <p:grpSpPr>
          <a:xfrm rot="0">
            <a:off x="969289" y="900494"/>
            <a:ext cx="16349422" cy="1512662"/>
            <a:chOff x="0" y="0"/>
            <a:chExt cx="21799229" cy="2016883"/>
          </a:xfrm>
        </p:grpSpPr>
        <p:sp>
          <p:nvSpPr>
            <p:cNvPr name="TextBox 4" id="4"/>
            <p:cNvSpPr txBox="true"/>
            <p:nvPr/>
          </p:nvSpPr>
          <p:spPr>
            <a:xfrm rot="0">
              <a:off x="0" y="-95250"/>
              <a:ext cx="21799229" cy="1427734"/>
            </a:xfrm>
            <a:prstGeom prst="rect">
              <a:avLst/>
            </a:prstGeom>
          </p:spPr>
          <p:txBody>
            <a:bodyPr anchor="t" rtlCol="false" tIns="0" lIns="0" bIns="0" rIns="0">
              <a:spAutoFit/>
            </a:bodyPr>
            <a:lstStyle/>
            <a:p>
              <a:pPr>
                <a:lnSpc>
                  <a:spcPts val="8976"/>
                </a:lnSpc>
              </a:pPr>
              <a:r>
                <a:rPr lang="en-US" sz="6600" spc="-330">
                  <a:solidFill>
                    <a:srgbClr val="000000"/>
                  </a:solidFill>
                  <a:latin typeface="League Spartan"/>
                </a:rPr>
                <a:t>Creation of Money</a:t>
              </a:r>
            </a:p>
          </p:txBody>
        </p:sp>
        <p:sp>
          <p:nvSpPr>
            <p:cNvPr name="TextBox 5" id="5"/>
            <p:cNvSpPr txBox="true"/>
            <p:nvPr/>
          </p:nvSpPr>
          <p:spPr>
            <a:xfrm rot="0">
              <a:off x="0" y="1529203"/>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619767" y="2675865"/>
            <a:ext cx="7937255" cy="683607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848437" y="5233035"/>
            <a:ext cx="2931300" cy="5053965"/>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2139264" y="6172200"/>
            <a:ext cx="1903095" cy="4114800"/>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467601" y="1118235"/>
            <a:ext cx="4114800" cy="4114800"/>
          </a:xfrm>
          <a:prstGeom prst="rect">
            <a:avLst/>
          </a:prstGeom>
        </p:spPr>
      </p:pic>
      <p:grpSp>
        <p:nvGrpSpPr>
          <p:cNvPr name="Group 6" id="6"/>
          <p:cNvGrpSpPr/>
          <p:nvPr/>
        </p:nvGrpSpPr>
        <p:grpSpPr>
          <a:xfrm rot="0">
            <a:off x="1293320" y="272369"/>
            <a:ext cx="16349422" cy="1512662"/>
            <a:chOff x="0" y="0"/>
            <a:chExt cx="21799229" cy="2016883"/>
          </a:xfrm>
        </p:grpSpPr>
        <p:sp>
          <p:nvSpPr>
            <p:cNvPr name="TextBox 7" id="7"/>
            <p:cNvSpPr txBox="true"/>
            <p:nvPr/>
          </p:nvSpPr>
          <p:spPr>
            <a:xfrm rot="0">
              <a:off x="0" y="-95250"/>
              <a:ext cx="21799229" cy="1427734"/>
            </a:xfrm>
            <a:prstGeom prst="rect">
              <a:avLst/>
            </a:prstGeom>
          </p:spPr>
          <p:txBody>
            <a:bodyPr anchor="t" rtlCol="false" tIns="0" lIns="0" bIns="0" rIns="0">
              <a:spAutoFit/>
            </a:bodyPr>
            <a:lstStyle/>
            <a:p>
              <a:pPr algn="ctr">
                <a:lnSpc>
                  <a:spcPts val="8976"/>
                </a:lnSpc>
              </a:pPr>
              <a:r>
                <a:rPr lang="en-US" sz="6600" spc="-330">
                  <a:solidFill>
                    <a:srgbClr val="000000"/>
                  </a:solidFill>
                  <a:latin typeface="League Spartan"/>
                </a:rPr>
                <a:t>Korean Money Supply Increase </a:t>
              </a:r>
            </a:p>
          </p:txBody>
        </p:sp>
        <p:sp>
          <p:nvSpPr>
            <p:cNvPr name="TextBox 8" id="8"/>
            <p:cNvSpPr txBox="true"/>
            <p:nvPr/>
          </p:nvSpPr>
          <p:spPr>
            <a:xfrm rot="0">
              <a:off x="0" y="1529203"/>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754103" y="4269829"/>
            <a:ext cx="14327056" cy="1382939"/>
            <a:chOff x="0" y="0"/>
            <a:chExt cx="5737593" cy="553829"/>
          </a:xfrm>
        </p:grpSpPr>
        <p:sp>
          <p:nvSpPr>
            <p:cNvPr name="Freeform 3" id="3"/>
            <p:cNvSpPr/>
            <p:nvPr/>
          </p:nvSpPr>
          <p:spPr>
            <a:xfrm>
              <a:off x="0" y="0"/>
              <a:ext cx="5737593" cy="553829"/>
            </a:xfrm>
            <a:custGeom>
              <a:avLst/>
              <a:gdLst/>
              <a:ahLst/>
              <a:cxnLst/>
              <a:rect r="r" b="b" t="t" l="l"/>
              <a:pathLst>
                <a:path h="553829" w="5737593">
                  <a:moveTo>
                    <a:pt x="0" y="0"/>
                  </a:moveTo>
                  <a:lnTo>
                    <a:pt x="5737593" y="0"/>
                  </a:lnTo>
                  <a:lnTo>
                    <a:pt x="5737593" y="553829"/>
                  </a:lnTo>
                  <a:lnTo>
                    <a:pt x="0" y="553829"/>
                  </a:lnTo>
                  <a:close/>
                </a:path>
              </a:pathLst>
            </a:custGeom>
            <a:solidFill>
              <a:srgbClr val="0087CC">
                <a:alpha val="37647"/>
              </a:srgbClr>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558689" y="4884973"/>
            <a:ext cx="459576" cy="275746"/>
          </a:xfrm>
          <a:prstGeom prst="rect">
            <a:avLst/>
          </a:prstGeom>
        </p:spPr>
      </p:pic>
      <p:sp>
        <p:nvSpPr>
          <p:cNvPr name="TextBox 5" id="5"/>
          <p:cNvSpPr txBox="true"/>
          <p:nvPr/>
        </p:nvSpPr>
        <p:spPr>
          <a:xfrm rot="0">
            <a:off x="7368031" y="4779469"/>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x</a:t>
            </a:r>
          </a:p>
        </p:txBody>
      </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81421" b="77270"/>
          <a:stretch>
            <a:fillRect/>
          </a:stretch>
        </p:blipFill>
        <p:spPr>
          <a:xfrm flipH="false" flipV="false" rot="0">
            <a:off x="4322150" y="4975220"/>
            <a:ext cx="647562" cy="79227"/>
          </a:xfrm>
          <a:prstGeom prst="rect">
            <a:avLst/>
          </a:prstGeom>
        </p:spPr>
      </p:pic>
      <p:sp>
        <p:nvSpPr>
          <p:cNvPr name="TextBox 7" id="7"/>
          <p:cNvSpPr txBox="true"/>
          <p:nvPr/>
        </p:nvSpPr>
        <p:spPr>
          <a:xfrm rot="0">
            <a:off x="6025305" y="4610780"/>
            <a:ext cx="60853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100</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81421" b="77270"/>
          <a:stretch>
            <a:fillRect/>
          </a:stretch>
        </p:blipFill>
        <p:spPr>
          <a:xfrm flipH="false" flipV="false" rot="0">
            <a:off x="5969425" y="4975220"/>
            <a:ext cx="647562" cy="79227"/>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608872" y="6439970"/>
            <a:ext cx="459576" cy="275746"/>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6019608" y="6345901"/>
            <a:ext cx="449456" cy="359003"/>
          </a:xfrm>
          <a:prstGeom prst="rect">
            <a:avLst/>
          </a:prstGeom>
        </p:spPr>
      </p:pic>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8806943" y="5884441"/>
            <a:ext cx="1413006" cy="1006767"/>
          </a:xfrm>
          <a:prstGeom prst="rect">
            <a:avLst/>
          </a:prstGeom>
        </p:spPr>
      </p:pic>
      <p:sp>
        <p:nvSpPr>
          <p:cNvPr name="TextBox 12" id="12"/>
          <p:cNvSpPr txBox="true"/>
          <p:nvPr/>
        </p:nvSpPr>
        <p:spPr>
          <a:xfrm rot="0">
            <a:off x="10750808" y="5955344"/>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100,000 KRW</a:t>
            </a:r>
          </a:p>
        </p:txBody>
      </p:sp>
      <p:pic>
        <p:nvPicPr>
          <p:cNvPr name="Picture 13" id="13"/>
          <p:cNvPicPr>
            <a:picLocks noChangeAspect="true"/>
          </p:cNvPicPr>
          <p:nvPr/>
        </p:nvPicPr>
        <p:blipFill>
          <a:blip r:embed="rId6"/>
          <a:srcRect l="0" t="0" r="0" b="0"/>
          <a:stretch>
            <a:fillRect/>
          </a:stretch>
        </p:blipFill>
        <p:spPr>
          <a:xfrm flipH="false" flipV="false" rot="0">
            <a:off x="12605798" y="6122891"/>
            <a:ext cx="449456" cy="359003"/>
          </a:xfrm>
          <a:prstGeom prst="rect">
            <a:avLst/>
          </a:prstGeom>
        </p:spPr>
      </p:pic>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07859" y="6164520"/>
            <a:ext cx="459576" cy="275746"/>
          </a:xfrm>
          <a:prstGeom prst="rect">
            <a:avLst/>
          </a:prstGeom>
        </p:spPr>
      </p:pic>
      <p:pic>
        <p:nvPicPr>
          <p:cNvPr name="Picture 15" id="1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84238" y="4864977"/>
            <a:ext cx="459576" cy="275746"/>
          </a:xfrm>
          <a:prstGeom prst="rect">
            <a:avLst/>
          </a:prstGeom>
        </p:spPr>
      </p:pic>
      <p:pic>
        <p:nvPicPr>
          <p:cNvPr name="Picture 16" id="1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08454" y="4837347"/>
            <a:ext cx="459576" cy="275746"/>
          </a:xfrm>
          <a:prstGeom prst="rect">
            <a:avLst/>
          </a:prstGeom>
        </p:spPr>
      </p:pic>
      <p:grpSp>
        <p:nvGrpSpPr>
          <p:cNvPr name="Group 17" id="17"/>
          <p:cNvGrpSpPr/>
          <p:nvPr/>
        </p:nvGrpSpPr>
        <p:grpSpPr>
          <a:xfrm rot="0">
            <a:off x="1665575" y="7308487"/>
            <a:ext cx="14785789" cy="1662339"/>
            <a:chOff x="0" y="0"/>
            <a:chExt cx="5921303" cy="665721"/>
          </a:xfrm>
        </p:grpSpPr>
        <p:sp>
          <p:nvSpPr>
            <p:cNvPr name="Freeform 18" id="18"/>
            <p:cNvSpPr/>
            <p:nvPr/>
          </p:nvSpPr>
          <p:spPr>
            <a:xfrm>
              <a:off x="0" y="0"/>
              <a:ext cx="5921303" cy="665721"/>
            </a:xfrm>
            <a:custGeom>
              <a:avLst/>
              <a:gdLst/>
              <a:ahLst/>
              <a:cxnLst/>
              <a:rect r="r" b="b" t="t" l="l"/>
              <a:pathLst>
                <a:path h="665721" w="5921303">
                  <a:moveTo>
                    <a:pt x="0" y="0"/>
                  </a:moveTo>
                  <a:lnTo>
                    <a:pt x="5921303" y="0"/>
                  </a:lnTo>
                  <a:lnTo>
                    <a:pt x="5921303" y="665721"/>
                  </a:lnTo>
                  <a:lnTo>
                    <a:pt x="0" y="665721"/>
                  </a:lnTo>
                  <a:close/>
                </a:path>
              </a:pathLst>
            </a:custGeom>
            <a:solidFill>
              <a:srgbClr val="0087CC">
                <a:alpha val="37647"/>
              </a:srgbClr>
            </a:solidFill>
          </p:spPr>
        </p:sp>
      </p:grpSp>
      <p:pic>
        <p:nvPicPr>
          <p:cNvPr name="Picture 19" id="1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697400" y="7925330"/>
            <a:ext cx="459576" cy="275746"/>
          </a:xfrm>
          <a:prstGeom prst="rect">
            <a:avLst/>
          </a:prstGeom>
        </p:spPr>
      </p:pic>
      <p:pic>
        <p:nvPicPr>
          <p:cNvPr name="Picture 20" id="20"/>
          <p:cNvPicPr>
            <a:picLocks noChangeAspect="true"/>
          </p:cNvPicPr>
          <p:nvPr/>
        </p:nvPicPr>
        <p:blipFill>
          <a:blip r:embed="rId6"/>
          <a:srcRect l="0" t="0" r="0" b="0"/>
          <a:stretch>
            <a:fillRect/>
          </a:stretch>
        </p:blipFill>
        <p:spPr>
          <a:xfrm flipH="false" flipV="false" rot="0">
            <a:off x="6108137" y="7831261"/>
            <a:ext cx="449456" cy="359003"/>
          </a:xfrm>
          <a:prstGeom prst="rect">
            <a:avLst/>
          </a:prstGeom>
        </p:spPr>
      </p:pic>
      <p:pic>
        <p:nvPicPr>
          <p:cNvPr name="Picture 21" id="2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8806943" y="7674322"/>
            <a:ext cx="1413006" cy="1006767"/>
          </a:xfrm>
          <a:prstGeom prst="rect">
            <a:avLst/>
          </a:prstGeom>
        </p:spPr>
      </p:pic>
      <p:sp>
        <p:nvSpPr>
          <p:cNvPr name="TextBox 22" id="22"/>
          <p:cNvSpPr txBox="true"/>
          <p:nvPr/>
        </p:nvSpPr>
        <p:spPr>
          <a:xfrm rot="0">
            <a:off x="10122159" y="7385797"/>
            <a:ext cx="2708367" cy="1541828"/>
          </a:xfrm>
          <a:prstGeom prst="rect">
            <a:avLst/>
          </a:prstGeom>
        </p:spPr>
        <p:txBody>
          <a:bodyPr anchor="t" rtlCol="false" tIns="0" lIns="0" bIns="0" rIns="0">
            <a:spAutoFit/>
          </a:bodyPr>
          <a:lstStyle/>
          <a:p>
            <a:pPr algn="ctr">
              <a:lnSpc>
                <a:spcPts val="2424"/>
              </a:lnSpc>
            </a:pPr>
            <a:r>
              <a:rPr lang="en-US" sz="1731">
                <a:solidFill>
                  <a:srgbClr val="000000"/>
                </a:solidFill>
                <a:latin typeface="Telegraf"/>
              </a:rPr>
              <a:t>Initial Credit Creation from our example was 90% of 100,000 KRW.</a:t>
            </a:r>
          </a:p>
          <a:p>
            <a:pPr algn="ctr">
              <a:lnSpc>
                <a:spcPts val="2424"/>
              </a:lnSpc>
            </a:pPr>
          </a:p>
          <a:p>
            <a:pPr algn="ctr">
              <a:lnSpc>
                <a:spcPts val="2424"/>
              </a:lnSpc>
            </a:pPr>
            <a:r>
              <a:rPr lang="en-US" sz="1731">
                <a:solidFill>
                  <a:srgbClr val="000000"/>
                </a:solidFill>
                <a:latin typeface="Telegraf"/>
              </a:rPr>
              <a:t>90,000 KRW</a:t>
            </a:r>
          </a:p>
        </p:txBody>
      </p:sp>
      <p:pic>
        <p:nvPicPr>
          <p:cNvPr name="Picture 23" id="23"/>
          <p:cNvPicPr>
            <a:picLocks noChangeAspect="true"/>
          </p:cNvPicPr>
          <p:nvPr/>
        </p:nvPicPr>
        <p:blipFill>
          <a:blip r:embed="rId6"/>
          <a:srcRect l="0" t="0" r="0" b="0"/>
          <a:stretch>
            <a:fillRect/>
          </a:stretch>
        </p:blipFill>
        <p:spPr>
          <a:xfrm flipH="false" flipV="false" rot="0">
            <a:off x="12830526" y="7920353"/>
            <a:ext cx="449456" cy="359003"/>
          </a:xfrm>
          <a:prstGeom prst="rect">
            <a:avLst/>
          </a:prstGeom>
        </p:spPr>
      </p:pic>
      <p:pic>
        <p:nvPicPr>
          <p:cNvPr name="Picture 24" id="2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07859" y="7961982"/>
            <a:ext cx="459576" cy="275746"/>
          </a:xfrm>
          <a:prstGeom prst="rect">
            <a:avLst/>
          </a:prstGeom>
        </p:spPr>
      </p:pic>
      <p:pic>
        <p:nvPicPr>
          <p:cNvPr name="Picture 25" id="2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81421" b="77270"/>
          <a:stretch>
            <a:fillRect/>
          </a:stretch>
        </p:blipFill>
        <p:spPr>
          <a:xfrm flipH="false" flipV="false" rot="0">
            <a:off x="11714668" y="4845359"/>
            <a:ext cx="647562" cy="79227"/>
          </a:xfrm>
          <a:prstGeom prst="rect">
            <a:avLst/>
          </a:prstGeom>
        </p:spPr>
      </p:pic>
      <p:sp>
        <p:nvSpPr>
          <p:cNvPr name="TextBox 26" id="26"/>
          <p:cNvSpPr txBox="true"/>
          <p:nvPr/>
        </p:nvSpPr>
        <p:spPr>
          <a:xfrm rot="0">
            <a:off x="13417823" y="4480920"/>
            <a:ext cx="60853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100</a:t>
            </a:r>
          </a:p>
        </p:txBody>
      </p:sp>
      <p:pic>
        <p:nvPicPr>
          <p:cNvPr name="Picture 27" id="2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81421" b="77270"/>
          <a:stretch>
            <a:fillRect/>
          </a:stretch>
        </p:blipFill>
        <p:spPr>
          <a:xfrm flipH="false" flipV="false" rot="0">
            <a:off x="13361943" y="4845359"/>
            <a:ext cx="647562" cy="79227"/>
          </a:xfrm>
          <a:prstGeom prst="rect">
            <a:avLst/>
          </a:prstGeom>
        </p:spPr>
      </p:pic>
      <p:pic>
        <p:nvPicPr>
          <p:cNvPr name="Picture 28" id="2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76757" y="4735116"/>
            <a:ext cx="459576" cy="275746"/>
          </a:xfrm>
          <a:prstGeom prst="rect">
            <a:avLst/>
          </a:prstGeom>
        </p:spPr>
      </p:pic>
      <p:pic>
        <p:nvPicPr>
          <p:cNvPr name="Picture 29" id="2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00973" y="4707486"/>
            <a:ext cx="459576" cy="275746"/>
          </a:xfrm>
          <a:prstGeom prst="rect">
            <a:avLst/>
          </a:prstGeom>
        </p:spPr>
      </p:pic>
      <p:pic>
        <p:nvPicPr>
          <p:cNvPr name="Picture 30" id="3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8806943" y="4381589"/>
            <a:ext cx="1413006" cy="1006767"/>
          </a:xfrm>
          <a:prstGeom prst="rect">
            <a:avLst/>
          </a:prstGeom>
        </p:spPr>
      </p:pic>
      <p:sp>
        <p:nvSpPr>
          <p:cNvPr name="TextBox 31" id="31"/>
          <p:cNvSpPr txBox="true"/>
          <p:nvPr/>
        </p:nvSpPr>
        <p:spPr>
          <a:xfrm rot="0">
            <a:off x="969289" y="1682419"/>
            <a:ext cx="16481874" cy="2818765"/>
          </a:xfrm>
          <a:prstGeom prst="rect">
            <a:avLst/>
          </a:prstGeom>
        </p:spPr>
        <p:txBody>
          <a:bodyPr anchor="t" rtlCol="false" tIns="0" lIns="0" bIns="0" rIns="0">
            <a:spAutoFit/>
          </a:bodyPr>
          <a:lstStyle/>
          <a:p>
            <a:pPr>
              <a:lnSpc>
                <a:spcPts val="3710"/>
              </a:lnSpc>
            </a:pPr>
            <a:r>
              <a:rPr lang="en-US" sz="2650">
                <a:solidFill>
                  <a:srgbClr val="000000"/>
                </a:solidFill>
                <a:latin typeface="Telegraf"/>
              </a:rPr>
              <a:t>You may need to quickly determine how much money is created with more numbers. To do this, we use the </a:t>
            </a:r>
            <a:r>
              <a:rPr lang="en-US" sz="2650">
                <a:solidFill>
                  <a:srgbClr val="000000"/>
                </a:solidFill>
                <a:latin typeface="Telegraf Bold"/>
              </a:rPr>
              <a:t>credit multiplier.</a:t>
            </a:r>
          </a:p>
          <a:p>
            <a:pPr>
              <a:lnSpc>
                <a:spcPts val="3710"/>
              </a:lnSpc>
            </a:pPr>
          </a:p>
          <a:p>
            <a:pPr>
              <a:lnSpc>
                <a:spcPts val="3710"/>
              </a:lnSpc>
            </a:pPr>
          </a:p>
          <a:p>
            <a:pPr>
              <a:lnSpc>
                <a:spcPts val="3710"/>
              </a:lnSpc>
            </a:pPr>
            <a:r>
              <a:rPr lang="en-US" sz="2650">
                <a:solidFill>
                  <a:srgbClr val="000000"/>
                </a:solidFill>
                <a:latin typeface="Telegraf Bold"/>
              </a:rPr>
              <a:t>Credit Multiplier = </a:t>
            </a:r>
            <a:r>
              <a:rPr lang="en-US" sz="2650">
                <a:solidFill>
                  <a:srgbClr val="000000"/>
                </a:solidFill>
                <a:latin typeface="Telegraf"/>
              </a:rPr>
              <a:t>the reciprocal of the Reserve Requirement. (10% from our previous example)</a:t>
            </a:r>
          </a:p>
          <a:p>
            <a:pPr>
              <a:lnSpc>
                <a:spcPts val="3710"/>
              </a:lnSpc>
            </a:pPr>
          </a:p>
        </p:txBody>
      </p:sp>
      <p:grpSp>
        <p:nvGrpSpPr>
          <p:cNvPr name="Group 32" id="32"/>
          <p:cNvGrpSpPr/>
          <p:nvPr/>
        </p:nvGrpSpPr>
        <p:grpSpPr>
          <a:xfrm rot="0">
            <a:off x="969289" y="900494"/>
            <a:ext cx="16349422" cy="1512662"/>
            <a:chOff x="0" y="0"/>
            <a:chExt cx="21799229" cy="2016883"/>
          </a:xfrm>
        </p:grpSpPr>
        <p:sp>
          <p:nvSpPr>
            <p:cNvPr name="TextBox 33" id="33"/>
            <p:cNvSpPr txBox="true"/>
            <p:nvPr/>
          </p:nvSpPr>
          <p:spPr>
            <a:xfrm rot="0">
              <a:off x="0" y="-95250"/>
              <a:ext cx="21799229" cy="1427734"/>
            </a:xfrm>
            <a:prstGeom prst="rect">
              <a:avLst/>
            </a:prstGeom>
          </p:spPr>
          <p:txBody>
            <a:bodyPr anchor="t" rtlCol="false" tIns="0" lIns="0" bIns="0" rIns="0">
              <a:spAutoFit/>
            </a:bodyPr>
            <a:lstStyle/>
            <a:p>
              <a:pPr>
                <a:lnSpc>
                  <a:spcPts val="8976"/>
                </a:lnSpc>
              </a:pPr>
              <a:r>
                <a:rPr lang="en-US" sz="6600" spc="-330">
                  <a:solidFill>
                    <a:srgbClr val="000000"/>
                  </a:solidFill>
                  <a:latin typeface="League Spartan"/>
                </a:rPr>
                <a:t>Creation of Money</a:t>
              </a:r>
            </a:p>
          </p:txBody>
        </p:sp>
        <p:sp>
          <p:nvSpPr>
            <p:cNvPr name="TextBox 34" id="34"/>
            <p:cNvSpPr txBox="true"/>
            <p:nvPr/>
          </p:nvSpPr>
          <p:spPr>
            <a:xfrm rot="0">
              <a:off x="0" y="1529203"/>
              <a:ext cx="21799229" cy="487680"/>
            </a:xfrm>
            <a:prstGeom prst="rect">
              <a:avLst/>
            </a:prstGeom>
          </p:spPr>
          <p:txBody>
            <a:bodyPr anchor="t" rtlCol="false" tIns="0" lIns="0" bIns="0" rIns="0">
              <a:spAutoFit/>
            </a:bodyPr>
            <a:lstStyle/>
            <a:p>
              <a:pPr algn="l">
                <a:lnSpc>
                  <a:spcPts val="3022"/>
                </a:lnSpc>
              </a:pPr>
            </a:p>
          </p:txBody>
        </p:sp>
      </p:grpSp>
      <p:sp>
        <p:nvSpPr>
          <p:cNvPr name="TextBox 35" id="3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36" id="36"/>
          <p:cNvSpPr txBox="true"/>
          <p:nvPr/>
        </p:nvSpPr>
        <p:spPr>
          <a:xfrm rot="0">
            <a:off x="4299755" y="4582352"/>
            <a:ext cx="69235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RRR</a:t>
            </a:r>
          </a:p>
        </p:txBody>
      </p:sp>
      <p:sp>
        <p:nvSpPr>
          <p:cNvPr name="TextBox 37" id="37"/>
          <p:cNvSpPr txBox="true"/>
          <p:nvPr/>
        </p:nvSpPr>
        <p:spPr>
          <a:xfrm rot="0">
            <a:off x="4285785" y="5042313"/>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100</a:t>
            </a:r>
          </a:p>
        </p:txBody>
      </p:sp>
      <p:sp>
        <p:nvSpPr>
          <p:cNvPr name="TextBox 38" id="38"/>
          <p:cNvSpPr txBox="true"/>
          <p:nvPr/>
        </p:nvSpPr>
        <p:spPr>
          <a:xfrm rot="0">
            <a:off x="1665575" y="4582352"/>
            <a:ext cx="1782011"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Bold"/>
              </a:rPr>
              <a:t>Credit Multiplier</a:t>
            </a:r>
          </a:p>
        </p:txBody>
      </p:sp>
      <p:sp>
        <p:nvSpPr>
          <p:cNvPr name="TextBox 39" id="39"/>
          <p:cNvSpPr txBox="true"/>
          <p:nvPr/>
        </p:nvSpPr>
        <p:spPr>
          <a:xfrm rot="0">
            <a:off x="5969425" y="5042313"/>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RRR</a:t>
            </a:r>
          </a:p>
        </p:txBody>
      </p:sp>
      <p:sp>
        <p:nvSpPr>
          <p:cNvPr name="TextBox 40" id="40"/>
          <p:cNvSpPr txBox="true"/>
          <p:nvPr/>
        </p:nvSpPr>
        <p:spPr>
          <a:xfrm rot="0">
            <a:off x="1665575" y="6092921"/>
            <a:ext cx="1782011"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Bold"/>
              </a:rPr>
              <a:t>Total Deposits</a:t>
            </a:r>
          </a:p>
        </p:txBody>
      </p:sp>
      <p:sp>
        <p:nvSpPr>
          <p:cNvPr name="TextBox 41" id="41"/>
          <p:cNvSpPr txBox="true"/>
          <p:nvPr/>
        </p:nvSpPr>
        <p:spPr>
          <a:xfrm rot="0">
            <a:off x="4128766" y="6103733"/>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Initial Deposit</a:t>
            </a:r>
          </a:p>
        </p:txBody>
      </p:sp>
      <p:sp>
        <p:nvSpPr>
          <p:cNvPr name="TextBox 42" id="42"/>
          <p:cNvSpPr txBox="true"/>
          <p:nvPr/>
        </p:nvSpPr>
        <p:spPr>
          <a:xfrm rot="0">
            <a:off x="6667170" y="6103733"/>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Credit Multiplier</a:t>
            </a:r>
          </a:p>
        </p:txBody>
      </p:sp>
      <p:sp>
        <p:nvSpPr>
          <p:cNvPr name="TextBox 43" id="43"/>
          <p:cNvSpPr txBox="true"/>
          <p:nvPr/>
        </p:nvSpPr>
        <p:spPr>
          <a:xfrm rot="0">
            <a:off x="13367407" y="6067028"/>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a:t>
            </a:r>
          </a:p>
        </p:txBody>
      </p:sp>
      <p:sp>
        <p:nvSpPr>
          <p:cNvPr name="TextBox 44" id="44"/>
          <p:cNvSpPr txBox="true"/>
          <p:nvPr/>
        </p:nvSpPr>
        <p:spPr>
          <a:xfrm rot="0">
            <a:off x="14767436" y="5869912"/>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 Million </a:t>
            </a:r>
          </a:p>
          <a:p>
            <a:pPr algn="ctr">
              <a:lnSpc>
                <a:spcPts val="3133"/>
              </a:lnSpc>
            </a:pPr>
            <a:r>
              <a:rPr lang="en-US" sz="2238">
                <a:solidFill>
                  <a:srgbClr val="000000"/>
                </a:solidFill>
                <a:latin typeface="Telegraf"/>
              </a:rPr>
              <a:t>KRW</a:t>
            </a:r>
          </a:p>
        </p:txBody>
      </p:sp>
      <p:sp>
        <p:nvSpPr>
          <p:cNvPr name="TextBox 45" id="45"/>
          <p:cNvSpPr txBox="true"/>
          <p:nvPr/>
        </p:nvSpPr>
        <p:spPr>
          <a:xfrm rot="0">
            <a:off x="1754103" y="7578282"/>
            <a:ext cx="1782011"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Bold"/>
              </a:rPr>
              <a:t>Total Credit Creation</a:t>
            </a:r>
          </a:p>
        </p:txBody>
      </p:sp>
      <p:sp>
        <p:nvSpPr>
          <p:cNvPr name="TextBox 46" id="46"/>
          <p:cNvSpPr txBox="true"/>
          <p:nvPr/>
        </p:nvSpPr>
        <p:spPr>
          <a:xfrm rot="0">
            <a:off x="4217294" y="7589094"/>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Initial Credit Creation</a:t>
            </a:r>
          </a:p>
        </p:txBody>
      </p:sp>
      <p:sp>
        <p:nvSpPr>
          <p:cNvPr name="TextBox 47" id="47"/>
          <p:cNvSpPr txBox="true"/>
          <p:nvPr/>
        </p:nvSpPr>
        <p:spPr>
          <a:xfrm rot="0">
            <a:off x="6755699" y="7589094"/>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Credit Multiplier</a:t>
            </a:r>
          </a:p>
        </p:txBody>
      </p:sp>
      <p:sp>
        <p:nvSpPr>
          <p:cNvPr name="TextBox 48" id="48"/>
          <p:cNvSpPr txBox="true"/>
          <p:nvPr/>
        </p:nvSpPr>
        <p:spPr>
          <a:xfrm rot="0">
            <a:off x="13476094" y="7875303"/>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a:t>
            </a:r>
          </a:p>
        </p:txBody>
      </p:sp>
      <p:sp>
        <p:nvSpPr>
          <p:cNvPr name="TextBox 49" id="49"/>
          <p:cNvSpPr txBox="true"/>
          <p:nvPr/>
        </p:nvSpPr>
        <p:spPr>
          <a:xfrm rot="0">
            <a:off x="14767436" y="7667374"/>
            <a:ext cx="1854990" cy="798287"/>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 900,000 </a:t>
            </a:r>
          </a:p>
          <a:p>
            <a:pPr algn="ctr">
              <a:lnSpc>
                <a:spcPts val="3133"/>
              </a:lnSpc>
            </a:pPr>
            <a:r>
              <a:rPr lang="en-US" sz="2238">
                <a:solidFill>
                  <a:srgbClr val="000000"/>
                </a:solidFill>
                <a:latin typeface="Telegraf"/>
              </a:rPr>
              <a:t>KRW</a:t>
            </a:r>
          </a:p>
        </p:txBody>
      </p:sp>
      <p:sp>
        <p:nvSpPr>
          <p:cNvPr name="TextBox 50" id="50"/>
          <p:cNvSpPr txBox="true"/>
          <p:nvPr/>
        </p:nvSpPr>
        <p:spPr>
          <a:xfrm rot="0">
            <a:off x="14760549" y="4649609"/>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a:t>
            </a:r>
          </a:p>
        </p:txBody>
      </p:sp>
      <p:sp>
        <p:nvSpPr>
          <p:cNvPr name="TextBox 51" id="51"/>
          <p:cNvSpPr txBox="true"/>
          <p:nvPr/>
        </p:nvSpPr>
        <p:spPr>
          <a:xfrm rot="0">
            <a:off x="11790063" y="4452492"/>
            <a:ext cx="496773"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a:t>
            </a:r>
          </a:p>
        </p:txBody>
      </p:sp>
      <p:sp>
        <p:nvSpPr>
          <p:cNvPr name="TextBox 52" id="52"/>
          <p:cNvSpPr txBox="true"/>
          <p:nvPr/>
        </p:nvSpPr>
        <p:spPr>
          <a:xfrm rot="0">
            <a:off x="11678303" y="4912452"/>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100</a:t>
            </a:r>
          </a:p>
        </p:txBody>
      </p:sp>
      <p:sp>
        <p:nvSpPr>
          <p:cNvPr name="TextBox 53" id="53"/>
          <p:cNvSpPr txBox="true"/>
          <p:nvPr/>
        </p:nvSpPr>
        <p:spPr>
          <a:xfrm rot="0">
            <a:off x="13361943" y="4912452"/>
            <a:ext cx="720292" cy="404053"/>
          </a:xfrm>
          <a:prstGeom prst="rect">
            <a:avLst/>
          </a:prstGeom>
        </p:spPr>
        <p:txBody>
          <a:bodyPr anchor="t" rtlCol="false" tIns="0" lIns="0" bIns="0" rIns="0">
            <a:spAutoFit/>
          </a:bodyPr>
          <a:lstStyle/>
          <a:p>
            <a:pPr algn="ctr">
              <a:lnSpc>
                <a:spcPts val="3133"/>
              </a:lnSpc>
            </a:pPr>
            <a:r>
              <a:rPr lang="en-US" sz="2238">
                <a:solidFill>
                  <a:srgbClr val="000000"/>
                </a:solidFill>
                <a:latin typeface="Telegraf"/>
              </a:rPr>
              <a:t>10</a:t>
            </a:r>
          </a:p>
        </p:txBody>
      </p:sp>
      <p:sp>
        <p:nvSpPr>
          <p:cNvPr name="TextBox 54" id="54"/>
          <p:cNvSpPr txBox="true"/>
          <p:nvPr/>
        </p:nvSpPr>
        <p:spPr>
          <a:xfrm rot="0">
            <a:off x="777426" y="8916417"/>
            <a:ext cx="16481874" cy="1027300"/>
          </a:xfrm>
          <a:prstGeom prst="rect">
            <a:avLst/>
          </a:prstGeom>
        </p:spPr>
        <p:txBody>
          <a:bodyPr anchor="t" rtlCol="false" tIns="0" lIns="0" bIns="0" rIns="0">
            <a:spAutoFit/>
          </a:bodyPr>
          <a:lstStyle/>
          <a:p>
            <a:pPr algn="ctr">
              <a:lnSpc>
                <a:spcPts val="4346"/>
              </a:lnSpc>
            </a:pPr>
            <a:r>
              <a:rPr lang="en-US" sz="2050">
                <a:solidFill>
                  <a:srgbClr val="C22124"/>
                </a:solidFill>
                <a:latin typeface="League Spartan"/>
              </a:rPr>
              <a:t>Please keep in mind these calculations are not required. They are simply here to add to understanding about the process of credit creation.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3315798"/>
            <a:ext cx="16481874" cy="1338198"/>
          </a:xfrm>
          <a:prstGeom prst="rect">
            <a:avLst/>
          </a:prstGeom>
        </p:spPr>
        <p:txBody>
          <a:bodyPr anchor="t" rtlCol="false" tIns="0" lIns="0" bIns="0" rIns="0">
            <a:spAutoFit/>
          </a:bodyPr>
          <a:lstStyle/>
          <a:p>
            <a:pPr algn="ctr">
              <a:lnSpc>
                <a:spcPts val="5618"/>
              </a:lnSpc>
            </a:pPr>
            <a:r>
              <a:rPr lang="en-US" sz="2650">
                <a:solidFill>
                  <a:srgbClr val="000000"/>
                </a:solidFill>
                <a:latin typeface="League Spartan"/>
              </a:rPr>
              <a:t>Lisa makes a deposit of 1,000 Euros at a bank where the Required Reserve Ratio is 5%. Calculate the following: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386797"/>
            <a:ext cx="3499486" cy="2493383"/>
          </a:xfrm>
          <a:prstGeom prst="rect">
            <a:avLst/>
          </a:prstGeom>
        </p:spPr>
      </p:pic>
      <p:sp>
        <p:nvSpPr>
          <p:cNvPr name="TextBox 8" id="8"/>
          <p:cNvSpPr txBox="true"/>
          <p:nvPr/>
        </p:nvSpPr>
        <p:spPr>
          <a:xfrm rot="0">
            <a:off x="6392338" y="4718130"/>
            <a:ext cx="5252051" cy="2071623"/>
          </a:xfrm>
          <a:prstGeom prst="rect">
            <a:avLst/>
          </a:prstGeom>
        </p:spPr>
        <p:txBody>
          <a:bodyPr anchor="t" rtlCol="false" tIns="0" lIns="0" bIns="0" rIns="0">
            <a:spAutoFit/>
          </a:bodyPr>
          <a:lstStyle/>
          <a:p>
            <a:pPr marL="572138" indent="-286069" lvl="1">
              <a:lnSpc>
                <a:spcPts val="5618"/>
              </a:lnSpc>
              <a:buFont typeface="Arial"/>
              <a:buChar char="•"/>
            </a:pPr>
            <a:r>
              <a:rPr lang="en-US" sz="2650">
                <a:solidFill>
                  <a:srgbClr val="000000"/>
                </a:solidFill>
                <a:latin typeface="Telegraf"/>
              </a:rPr>
              <a:t>Credit Multiplier</a:t>
            </a:r>
          </a:p>
          <a:p>
            <a:pPr marL="572138" indent="-286069" lvl="1">
              <a:lnSpc>
                <a:spcPts val="5618"/>
              </a:lnSpc>
              <a:buFont typeface="Arial"/>
              <a:buChar char="•"/>
            </a:pPr>
            <a:r>
              <a:rPr lang="en-US" sz="2650">
                <a:solidFill>
                  <a:srgbClr val="000000"/>
                </a:solidFill>
                <a:latin typeface="Telegraf"/>
              </a:rPr>
              <a:t>Total Deposits</a:t>
            </a:r>
          </a:p>
          <a:p>
            <a:pPr marL="572138" indent="-286069" lvl="1">
              <a:lnSpc>
                <a:spcPts val="5618"/>
              </a:lnSpc>
              <a:buFont typeface="Arial"/>
              <a:buChar char="•"/>
            </a:pPr>
            <a:r>
              <a:rPr lang="en-US" sz="2650">
                <a:solidFill>
                  <a:srgbClr val="000000"/>
                </a:solidFill>
                <a:latin typeface="Telegraf"/>
              </a:rPr>
              <a:t>Total Credit Creation</a:t>
            </a:r>
          </a:p>
        </p:txBody>
      </p:sp>
      <p:sp>
        <p:nvSpPr>
          <p:cNvPr name="TextBox 9" id="9"/>
          <p:cNvSpPr txBox="true"/>
          <p:nvPr/>
        </p:nvSpPr>
        <p:spPr>
          <a:xfrm rot="0">
            <a:off x="777426" y="1975298"/>
            <a:ext cx="16481874" cy="1027300"/>
          </a:xfrm>
          <a:prstGeom prst="rect">
            <a:avLst/>
          </a:prstGeom>
        </p:spPr>
        <p:txBody>
          <a:bodyPr anchor="t" rtlCol="false" tIns="0" lIns="0" bIns="0" rIns="0">
            <a:spAutoFit/>
          </a:bodyPr>
          <a:lstStyle/>
          <a:p>
            <a:pPr algn="ctr">
              <a:lnSpc>
                <a:spcPts val="4346"/>
              </a:lnSpc>
            </a:pPr>
            <a:r>
              <a:rPr lang="en-US" sz="2050">
                <a:solidFill>
                  <a:srgbClr val="C22124"/>
                </a:solidFill>
                <a:latin typeface="League Spartan"/>
              </a:rPr>
              <a:t>Please keep in mind these calculations are not required. They are simply here to add to understanding about the process of credit creation.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1694999"/>
            <a:ext cx="16481874" cy="1338198"/>
          </a:xfrm>
          <a:prstGeom prst="rect">
            <a:avLst/>
          </a:prstGeom>
        </p:spPr>
        <p:txBody>
          <a:bodyPr anchor="t" rtlCol="false" tIns="0" lIns="0" bIns="0" rIns="0">
            <a:spAutoFit/>
          </a:bodyPr>
          <a:lstStyle/>
          <a:p>
            <a:pPr algn="ctr">
              <a:lnSpc>
                <a:spcPts val="5618"/>
              </a:lnSpc>
            </a:pPr>
            <a:r>
              <a:rPr lang="en-US" sz="2650">
                <a:solidFill>
                  <a:srgbClr val="000000"/>
                </a:solidFill>
                <a:latin typeface="League Spartan"/>
              </a:rPr>
              <a:t>Lisa makes a deposit of 1,000 Euros at a bank where the Required Reserve Ratio is 5%. Calculate the following: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614547"/>
            <a:ext cx="3499486" cy="2493383"/>
          </a:xfrm>
          <a:prstGeom prst="rect">
            <a:avLst/>
          </a:prstGeom>
        </p:spPr>
      </p:pic>
      <p:sp>
        <p:nvSpPr>
          <p:cNvPr name="TextBox 8" id="8"/>
          <p:cNvSpPr txBox="true"/>
          <p:nvPr/>
        </p:nvSpPr>
        <p:spPr>
          <a:xfrm rot="0">
            <a:off x="5756312" y="3378490"/>
            <a:ext cx="5252051" cy="3481323"/>
          </a:xfrm>
          <a:prstGeom prst="rect">
            <a:avLst/>
          </a:prstGeom>
        </p:spPr>
        <p:txBody>
          <a:bodyPr anchor="t" rtlCol="false" tIns="0" lIns="0" bIns="0" rIns="0">
            <a:spAutoFit/>
          </a:bodyPr>
          <a:lstStyle/>
          <a:p>
            <a:pPr marL="572138" indent="-286069" lvl="1">
              <a:lnSpc>
                <a:spcPts val="5618"/>
              </a:lnSpc>
              <a:buFont typeface="Arial"/>
              <a:buChar char="•"/>
            </a:pPr>
            <a:r>
              <a:rPr lang="en-US" sz="2650">
                <a:solidFill>
                  <a:srgbClr val="000000"/>
                </a:solidFill>
                <a:latin typeface="Telegraf"/>
              </a:rPr>
              <a:t>Credit Multiplier</a:t>
            </a:r>
          </a:p>
          <a:p>
            <a:pPr>
              <a:lnSpc>
                <a:spcPts val="5618"/>
              </a:lnSpc>
            </a:pPr>
          </a:p>
          <a:p>
            <a:pPr marL="572138" indent="-286069" lvl="1">
              <a:lnSpc>
                <a:spcPts val="5618"/>
              </a:lnSpc>
              <a:buFont typeface="Arial"/>
              <a:buChar char="•"/>
            </a:pPr>
            <a:r>
              <a:rPr lang="en-US" sz="2650">
                <a:solidFill>
                  <a:srgbClr val="000000"/>
                </a:solidFill>
                <a:latin typeface="Telegraf"/>
              </a:rPr>
              <a:t>Total Deposits</a:t>
            </a:r>
          </a:p>
          <a:p>
            <a:pPr>
              <a:lnSpc>
                <a:spcPts val="5618"/>
              </a:lnSpc>
            </a:pPr>
          </a:p>
          <a:p>
            <a:pPr marL="572138" indent="-286069" lvl="1">
              <a:lnSpc>
                <a:spcPts val="5618"/>
              </a:lnSpc>
              <a:buFont typeface="Arial"/>
              <a:buChar char="•"/>
            </a:pPr>
            <a:r>
              <a:rPr lang="en-US" sz="2650">
                <a:solidFill>
                  <a:srgbClr val="000000"/>
                </a:solidFill>
                <a:latin typeface="Telegraf"/>
              </a:rPr>
              <a:t>Total Credit Creation</a:t>
            </a:r>
          </a:p>
        </p:txBody>
      </p:sp>
      <p:sp>
        <p:nvSpPr>
          <p:cNvPr name="TextBox 9" id="9"/>
          <p:cNvSpPr txBox="true"/>
          <p:nvPr/>
        </p:nvSpPr>
        <p:spPr>
          <a:xfrm rot="0">
            <a:off x="11218019" y="3559465"/>
            <a:ext cx="852739" cy="485140"/>
          </a:xfrm>
          <a:prstGeom prst="rect">
            <a:avLst/>
          </a:prstGeom>
        </p:spPr>
        <p:txBody>
          <a:bodyPr anchor="t" rtlCol="false" tIns="0" lIns="0" bIns="0" rIns="0">
            <a:spAutoFit/>
          </a:bodyPr>
          <a:lstStyle/>
          <a:p>
            <a:pPr algn="ctr">
              <a:lnSpc>
                <a:spcPts val="3710"/>
              </a:lnSpc>
            </a:pPr>
            <a:r>
              <a:rPr lang="en-US" sz="2650">
                <a:solidFill>
                  <a:srgbClr val="000000"/>
                </a:solidFill>
                <a:latin typeface="Telegraf"/>
              </a:rPr>
              <a:t>20</a:t>
            </a:r>
          </a:p>
        </p:txBody>
      </p:sp>
      <p:sp>
        <p:nvSpPr>
          <p:cNvPr name="TextBox 10" id="10"/>
          <p:cNvSpPr txBox="true"/>
          <p:nvPr/>
        </p:nvSpPr>
        <p:spPr>
          <a:xfrm rot="0">
            <a:off x="10606085" y="4858587"/>
            <a:ext cx="2076608" cy="951865"/>
          </a:xfrm>
          <a:prstGeom prst="rect">
            <a:avLst/>
          </a:prstGeom>
        </p:spPr>
        <p:txBody>
          <a:bodyPr anchor="t" rtlCol="false" tIns="0" lIns="0" bIns="0" rIns="0">
            <a:spAutoFit/>
          </a:bodyPr>
          <a:lstStyle/>
          <a:p>
            <a:pPr algn="ctr">
              <a:lnSpc>
                <a:spcPts val="3710"/>
              </a:lnSpc>
            </a:pPr>
            <a:r>
              <a:rPr lang="en-US" sz="2650">
                <a:solidFill>
                  <a:srgbClr val="000000"/>
                </a:solidFill>
                <a:latin typeface="Telegraf"/>
              </a:rPr>
              <a:t>20, 000 Euros</a:t>
            </a:r>
          </a:p>
        </p:txBody>
      </p:sp>
      <p:sp>
        <p:nvSpPr>
          <p:cNvPr name="TextBox 11" id="11"/>
          <p:cNvSpPr txBox="true"/>
          <p:nvPr/>
        </p:nvSpPr>
        <p:spPr>
          <a:xfrm rot="0">
            <a:off x="10606085" y="6341018"/>
            <a:ext cx="2076608" cy="951865"/>
          </a:xfrm>
          <a:prstGeom prst="rect">
            <a:avLst/>
          </a:prstGeom>
        </p:spPr>
        <p:txBody>
          <a:bodyPr anchor="t" rtlCol="false" tIns="0" lIns="0" bIns="0" rIns="0">
            <a:spAutoFit/>
          </a:bodyPr>
          <a:lstStyle/>
          <a:p>
            <a:pPr algn="ctr">
              <a:lnSpc>
                <a:spcPts val="3710"/>
              </a:lnSpc>
            </a:pPr>
            <a:r>
              <a:rPr lang="en-US" sz="2650">
                <a:solidFill>
                  <a:srgbClr val="000000"/>
                </a:solidFill>
                <a:latin typeface="Telegraf"/>
              </a:rPr>
              <a:t>19, 000 Euros</a:t>
            </a:r>
          </a:p>
        </p:txBody>
      </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062002" y="3681673"/>
            <a:ext cx="544082" cy="326449"/>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062002" y="5050933"/>
            <a:ext cx="544082" cy="326449"/>
          </a:xfrm>
          <a:prstGeom prst="rect">
            <a:avLst/>
          </a:prstGeom>
        </p:spPr>
      </p:pic>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062002" y="6533363"/>
            <a:ext cx="544082" cy="326449"/>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180263"/>
            <a:ext cx="16481874" cy="458609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Monetary Policy</a:t>
            </a:r>
          </a:p>
          <a:p>
            <a:pPr algn="ctr">
              <a:lnSpc>
                <a:spcPts val="6678"/>
              </a:lnSpc>
            </a:pPr>
            <a:r>
              <a:rPr lang="en-US" sz="3150">
                <a:solidFill>
                  <a:srgbClr val="000000"/>
                </a:solidFill>
                <a:latin typeface="Telegraf"/>
              </a:rPr>
              <a:t>Monetary = Money</a:t>
            </a:r>
          </a:p>
          <a:p>
            <a:pPr algn="ctr">
              <a:lnSpc>
                <a:spcPts val="6678"/>
              </a:lnSpc>
            </a:pPr>
            <a:r>
              <a:rPr lang="en-US" sz="3150">
                <a:solidFill>
                  <a:srgbClr val="000000"/>
                </a:solidFill>
                <a:latin typeface="Telegraf"/>
              </a:rPr>
              <a:t>The activities conducted by a central bank using the money supply and interest rates to regulate an economy. </a:t>
            </a: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304920" y="5699225"/>
            <a:ext cx="3231988" cy="41148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579340" y="6082665"/>
            <a:ext cx="5202621" cy="4114800"/>
          </a:xfrm>
          <a:prstGeom prst="rect">
            <a:avLst/>
          </a:prstGeom>
        </p:spPr>
      </p:pic>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youtube.com/watch?v=93_Va7I7Lgg&amp;ab_channel=MarginalRevolutionUniversity"/>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46151" y="3419241"/>
            <a:ext cx="5395698" cy="3797222"/>
          </a:xfrm>
          <a:prstGeom prst="rect">
            <a:avLst/>
          </a:prstGeom>
        </p:spPr>
      </p:pic>
      <p:grpSp>
        <p:nvGrpSpPr>
          <p:cNvPr name="Group 3" id="3"/>
          <p:cNvGrpSpPr/>
          <p:nvPr/>
        </p:nvGrpSpPr>
        <p:grpSpPr>
          <a:xfrm rot="0">
            <a:off x="969289" y="7205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Review</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03063" y="7438453"/>
            <a:ext cx="16481874" cy="661923"/>
          </a:xfrm>
          <a:prstGeom prst="rect">
            <a:avLst/>
          </a:prstGeom>
        </p:spPr>
        <p:txBody>
          <a:bodyPr anchor="t" rtlCol="false" tIns="0" lIns="0" bIns="0" rIns="0">
            <a:spAutoFit/>
          </a:bodyPr>
          <a:lstStyle/>
          <a:p>
            <a:pPr algn="ctr">
              <a:lnSpc>
                <a:spcPts val="5618"/>
              </a:lnSpc>
            </a:pPr>
            <a:r>
              <a:rPr lang="en-US" sz="2650">
                <a:solidFill>
                  <a:srgbClr val="000000"/>
                </a:solidFill>
                <a:latin typeface="Telegraf"/>
              </a:rPr>
              <a:t>Money Multiplier/Credit Multiplier Video</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04900" y="5877359"/>
            <a:ext cx="3878199" cy="4114800"/>
          </a:xfrm>
          <a:prstGeom prst="rect">
            <a:avLst/>
          </a:prstGeom>
        </p:spPr>
      </p:pic>
      <p:grpSp>
        <p:nvGrpSpPr>
          <p:cNvPr name="Group 3" id="3"/>
          <p:cNvGrpSpPr/>
          <p:nvPr/>
        </p:nvGrpSpPr>
        <p:grpSpPr>
          <a:xfrm rot="0">
            <a:off x="969289" y="2819838"/>
            <a:ext cx="16349422" cy="2669378"/>
            <a:chOff x="0" y="0"/>
            <a:chExt cx="21799229" cy="3559171"/>
          </a:xfrm>
        </p:grpSpPr>
        <p:sp>
          <p:nvSpPr>
            <p:cNvPr name="TextBox 4" id="4"/>
            <p:cNvSpPr txBox="true"/>
            <p:nvPr/>
          </p:nvSpPr>
          <p:spPr>
            <a:xfrm rot="0">
              <a:off x="0" y="171450"/>
              <a:ext cx="21799229" cy="2703322"/>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Tools of Monetary Policy</a:t>
              </a:r>
            </a:p>
            <a:p>
              <a:pPr algn="ctr">
                <a:lnSpc>
                  <a:spcPts val="9935"/>
                </a:lnSpc>
              </a:pPr>
              <a:r>
                <a:rPr lang="en-US" sz="7200" spc="-359">
                  <a:solidFill>
                    <a:srgbClr val="000000"/>
                  </a:solidFill>
                  <a:latin typeface="League Spartan"/>
                </a:rPr>
                <a:t> (</a:t>
              </a:r>
              <a:r>
                <a:rPr lang="en-US" sz="7200" spc="-359">
                  <a:solidFill>
                    <a:srgbClr val="E32D3A"/>
                  </a:solidFill>
                  <a:latin typeface="League Spartan"/>
                </a:rPr>
                <a:t>HL Only</a:t>
              </a:r>
              <a:r>
                <a:rPr lang="en-US" sz="7200" spc="-359">
                  <a:solidFill>
                    <a:srgbClr val="000000"/>
                  </a:solidFill>
                  <a:latin typeface="League Spartan"/>
                </a:rPr>
                <a:t>)</a:t>
              </a:r>
            </a:p>
          </p:txBody>
        </p:sp>
        <p:sp>
          <p:nvSpPr>
            <p:cNvPr name="TextBox 5" id="5"/>
            <p:cNvSpPr txBox="true"/>
            <p:nvPr/>
          </p:nvSpPr>
          <p:spPr>
            <a:xfrm rot="0">
              <a:off x="0" y="3071491"/>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251324" y="6160938"/>
            <a:ext cx="4685590"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110975">
            <a:off x="5581587" y="7312818"/>
            <a:ext cx="2418820" cy="296292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9550577">
            <a:off x="936176" y="6329679"/>
            <a:ext cx="3942727" cy="411480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558991" y="6736878"/>
            <a:ext cx="4973934" cy="4114800"/>
          </a:xfrm>
          <a:prstGeom prst="rect">
            <a:avLst/>
          </a:prstGeom>
        </p:spPr>
      </p:pic>
      <p:sp>
        <p:nvSpPr>
          <p:cNvPr name="TextBox 6" id="6"/>
          <p:cNvSpPr txBox="true"/>
          <p:nvPr/>
        </p:nvSpPr>
        <p:spPr>
          <a:xfrm rot="0">
            <a:off x="936176" y="2659887"/>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Open Market Operations</a:t>
            </a:r>
          </a:p>
        </p:txBody>
      </p:sp>
      <p:grpSp>
        <p:nvGrpSpPr>
          <p:cNvPr name="Group 7" id="7"/>
          <p:cNvGrpSpPr/>
          <p:nvPr/>
        </p:nvGrpSpPr>
        <p:grpSpPr>
          <a:xfrm rot="0">
            <a:off x="1028700" y="224363"/>
            <a:ext cx="16349422" cy="1608674"/>
            <a:chOff x="0" y="0"/>
            <a:chExt cx="21799229" cy="2144899"/>
          </a:xfrm>
        </p:grpSpPr>
        <p:sp>
          <p:nvSpPr>
            <p:cNvPr name="TextBox 8" id="8"/>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Policy Toolbox</a:t>
              </a:r>
            </a:p>
          </p:txBody>
        </p:sp>
        <p:sp>
          <p:nvSpPr>
            <p:cNvPr name="TextBox 9" id="9"/>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869950" y="3594632"/>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Minimum Required Reserve Ratio</a:t>
            </a:r>
          </a:p>
        </p:txBody>
      </p:sp>
      <p:sp>
        <p:nvSpPr>
          <p:cNvPr name="TextBox 12" id="12"/>
          <p:cNvSpPr txBox="true"/>
          <p:nvPr/>
        </p:nvSpPr>
        <p:spPr>
          <a:xfrm rot="0">
            <a:off x="936176" y="4531422"/>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 Minimum Lending Rate / Interest Rate</a:t>
            </a:r>
          </a:p>
        </p:txBody>
      </p:sp>
      <p:sp>
        <p:nvSpPr>
          <p:cNvPr name="TextBox 13" id="13"/>
          <p:cNvSpPr txBox="true"/>
          <p:nvPr/>
        </p:nvSpPr>
        <p:spPr>
          <a:xfrm rot="0">
            <a:off x="936176" y="5366934"/>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Quantitative Easing</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35600" y="3242141"/>
            <a:ext cx="2777536" cy="2017185"/>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441369" y="8343626"/>
            <a:ext cx="1795049" cy="1829349"/>
          </a:xfrm>
          <a:prstGeom prst="rect">
            <a:avLst/>
          </a:prstGeom>
        </p:spPr>
      </p:pic>
      <p:sp>
        <p:nvSpPr>
          <p:cNvPr name="TextBox 4" id="4"/>
          <p:cNvSpPr txBox="true"/>
          <p:nvPr/>
        </p:nvSpPr>
        <p:spPr>
          <a:xfrm rot="0">
            <a:off x="1045239" y="1518712"/>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Open Market Operations</a:t>
            </a:r>
          </a:p>
        </p:txBody>
      </p:sp>
      <p:grpSp>
        <p:nvGrpSpPr>
          <p:cNvPr name="Group 5" id="5"/>
          <p:cNvGrpSpPr/>
          <p:nvPr/>
        </p:nvGrpSpPr>
        <p:grpSpPr>
          <a:xfrm rot="0">
            <a:off x="1045239"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Policy Tools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46975"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045239" y="4465322"/>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Reserve Requirements </a:t>
            </a:r>
          </a:p>
        </p:txBody>
      </p:sp>
      <p:sp>
        <p:nvSpPr>
          <p:cNvPr name="TextBox 10" id="10"/>
          <p:cNvSpPr txBox="true"/>
          <p:nvPr/>
        </p:nvSpPr>
        <p:spPr>
          <a:xfrm rot="0">
            <a:off x="1045239" y="2466013"/>
            <a:ext cx="16481874" cy="1143126"/>
          </a:xfrm>
          <a:prstGeom prst="rect">
            <a:avLst/>
          </a:prstGeom>
        </p:spPr>
        <p:txBody>
          <a:bodyPr anchor="t" rtlCol="false" tIns="0" lIns="0" bIns="0" rIns="0">
            <a:spAutoFit/>
          </a:bodyPr>
          <a:lstStyle/>
          <a:p>
            <a:pPr>
              <a:lnSpc>
                <a:spcPts val="4664"/>
              </a:lnSpc>
            </a:pPr>
            <a:r>
              <a:rPr lang="en-US" sz="2200">
                <a:solidFill>
                  <a:srgbClr val="000000"/>
                </a:solidFill>
                <a:latin typeface="Telegraf"/>
              </a:rPr>
              <a:t>The interaction between a government and an investor where the government provides an IOU (I owe you) to individuals with interest.   The process of buying and selling bonds can impact the money supply.</a:t>
            </a:r>
          </a:p>
        </p:txBody>
      </p:sp>
      <p:sp>
        <p:nvSpPr>
          <p:cNvPr name="TextBox 11" id="11"/>
          <p:cNvSpPr txBox="true"/>
          <p:nvPr/>
        </p:nvSpPr>
        <p:spPr>
          <a:xfrm rot="0">
            <a:off x="1028700" y="5186944"/>
            <a:ext cx="16481874" cy="2914776"/>
          </a:xfrm>
          <a:prstGeom prst="rect">
            <a:avLst/>
          </a:prstGeom>
        </p:spPr>
        <p:txBody>
          <a:bodyPr anchor="t" rtlCol="false" tIns="0" lIns="0" bIns="0" rIns="0">
            <a:spAutoFit/>
          </a:bodyPr>
          <a:lstStyle/>
          <a:p>
            <a:pPr>
              <a:lnSpc>
                <a:spcPts val="4664"/>
              </a:lnSpc>
            </a:pPr>
            <a:r>
              <a:rPr lang="en-US" sz="2200">
                <a:solidFill>
                  <a:srgbClr val="000000"/>
                </a:solidFill>
                <a:latin typeface="Telegraf"/>
              </a:rPr>
              <a:t>We should already be famililar with this. If the RRR increases, less money goes into circulation leading to a decrease in the money supply and vice versa. </a:t>
            </a:r>
          </a:p>
          <a:p>
            <a:pPr>
              <a:lnSpc>
                <a:spcPts val="4664"/>
              </a:lnSpc>
            </a:pPr>
          </a:p>
          <a:p>
            <a:pPr>
              <a:lnSpc>
                <a:spcPts val="4664"/>
              </a:lnSpc>
            </a:pPr>
            <a:r>
              <a:rPr lang="en-US" sz="2200">
                <a:solidFill>
                  <a:srgbClr val="000000"/>
                </a:solidFill>
                <a:latin typeface="Telegraf"/>
              </a:rPr>
              <a:t>A </a:t>
            </a:r>
            <a:r>
              <a:rPr lang="en-US" sz="2200" u="sng">
                <a:solidFill>
                  <a:srgbClr val="000000"/>
                </a:solidFill>
                <a:latin typeface="Telegraf"/>
              </a:rPr>
              <a:t>fall in the RRR</a:t>
            </a:r>
            <a:r>
              <a:rPr lang="en-US" sz="2200">
                <a:solidFill>
                  <a:srgbClr val="000000"/>
                </a:solidFill>
                <a:latin typeface="Telegraf"/>
              </a:rPr>
              <a:t> is an</a:t>
            </a:r>
            <a:r>
              <a:rPr lang="en-US" sz="2200">
                <a:solidFill>
                  <a:srgbClr val="32A566"/>
                </a:solidFill>
                <a:latin typeface="Telegraf"/>
              </a:rPr>
              <a:t> </a:t>
            </a:r>
            <a:r>
              <a:rPr lang="en-US" sz="2200">
                <a:solidFill>
                  <a:srgbClr val="4A9234"/>
                </a:solidFill>
                <a:latin typeface="Telegraf Bold"/>
              </a:rPr>
              <a:t>expansionary policy</a:t>
            </a:r>
            <a:r>
              <a:rPr lang="en-US" sz="2200">
                <a:solidFill>
                  <a:srgbClr val="000000"/>
                </a:solidFill>
                <a:latin typeface="Telegraf Bold"/>
              </a:rPr>
              <a:t> </a:t>
            </a:r>
            <a:r>
              <a:rPr lang="en-US" sz="2200">
                <a:solidFill>
                  <a:srgbClr val="000000"/>
                </a:solidFill>
                <a:latin typeface="Telegraf"/>
              </a:rPr>
              <a:t>as the goal is to increase money in circulation and stimulate the economy.  An</a:t>
            </a:r>
            <a:r>
              <a:rPr lang="en-US" sz="2200" u="sng">
                <a:solidFill>
                  <a:srgbClr val="000000"/>
                </a:solidFill>
                <a:latin typeface="Telegraf"/>
              </a:rPr>
              <a:t> increase in the RRR</a:t>
            </a:r>
            <a:r>
              <a:rPr lang="en-US" sz="2200">
                <a:solidFill>
                  <a:srgbClr val="000000"/>
                </a:solidFill>
                <a:latin typeface="Telegraf"/>
              </a:rPr>
              <a:t> is an </a:t>
            </a:r>
            <a:r>
              <a:rPr lang="en-US" sz="2200">
                <a:solidFill>
                  <a:srgbClr val="FF0000"/>
                </a:solidFill>
                <a:latin typeface="Telegraf Bold"/>
              </a:rPr>
              <a:t>contractionary policy</a:t>
            </a:r>
            <a:r>
              <a:rPr lang="en-US" sz="2200">
                <a:solidFill>
                  <a:srgbClr val="000000"/>
                </a:solidFill>
                <a:latin typeface="Telegraf"/>
              </a:rPr>
              <a:t> as the goal is to decrease money in circulation and reduce loanable funds.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blSnLEZe-sI&amp;ab_channel=TheTelegraph"/>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96825" y="7998156"/>
            <a:ext cx="2997903" cy="2109774"/>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769547" y="3232919"/>
            <a:ext cx="3939492" cy="2787191"/>
          </a:xfrm>
          <a:prstGeom prst="rect">
            <a:avLst/>
          </a:prstGeom>
        </p:spPr>
      </p:pic>
      <p:sp>
        <p:nvSpPr>
          <p:cNvPr name="TextBox 4" id="4"/>
          <p:cNvSpPr txBox="true"/>
          <p:nvPr/>
        </p:nvSpPr>
        <p:spPr>
          <a:xfrm rot="0">
            <a:off x="1045239" y="1518712"/>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Minimum Lending Rate</a:t>
            </a:r>
          </a:p>
        </p:txBody>
      </p:sp>
      <p:grpSp>
        <p:nvGrpSpPr>
          <p:cNvPr name="Group 5" id="5"/>
          <p:cNvGrpSpPr/>
          <p:nvPr/>
        </p:nvGrpSpPr>
        <p:grpSpPr>
          <a:xfrm rot="0">
            <a:off x="1045239"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Policy Tools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46975"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045239" y="5226105"/>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Quantitative Easing</a:t>
            </a:r>
          </a:p>
        </p:txBody>
      </p:sp>
      <p:sp>
        <p:nvSpPr>
          <p:cNvPr name="TextBox 10" id="10"/>
          <p:cNvSpPr txBox="true"/>
          <p:nvPr/>
        </p:nvSpPr>
        <p:spPr>
          <a:xfrm rot="0">
            <a:off x="1045239" y="2466013"/>
            <a:ext cx="16481874" cy="1143126"/>
          </a:xfrm>
          <a:prstGeom prst="rect">
            <a:avLst/>
          </a:prstGeom>
        </p:spPr>
        <p:txBody>
          <a:bodyPr anchor="t" rtlCol="false" tIns="0" lIns="0" bIns="0" rIns="0">
            <a:spAutoFit/>
          </a:bodyPr>
          <a:lstStyle/>
          <a:p>
            <a:pPr>
              <a:lnSpc>
                <a:spcPts val="4664"/>
              </a:lnSpc>
            </a:pPr>
            <a:r>
              <a:rPr lang="en-US" sz="2200">
                <a:solidFill>
                  <a:srgbClr val="000000"/>
                </a:solidFill>
                <a:latin typeface="Telegraf"/>
              </a:rPr>
              <a:t>The minimum lending rate is the rate at which the central bank charges commercial banks to borrow money.  This rate impacts commercial banks interest rates and has the ability to encourage or discourage borrowing money. </a:t>
            </a:r>
          </a:p>
        </p:txBody>
      </p:sp>
      <p:sp>
        <p:nvSpPr>
          <p:cNvPr name="TextBox 11" id="11"/>
          <p:cNvSpPr txBox="true"/>
          <p:nvPr/>
        </p:nvSpPr>
        <p:spPr>
          <a:xfrm rot="0">
            <a:off x="1045239" y="5997344"/>
            <a:ext cx="16481874" cy="2914776"/>
          </a:xfrm>
          <a:prstGeom prst="rect">
            <a:avLst/>
          </a:prstGeom>
        </p:spPr>
        <p:txBody>
          <a:bodyPr anchor="t" rtlCol="false" tIns="0" lIns="0" bIns="0" rIns="0">
            <a:spAutoFit/>
          </a:bodyPr>
          <a:lstStyle/>
          <a:p>
            <a:pPr>
              <a:lnSpc>
                <a:spcPts val="4664"/>
              </a:lnSpc>
            </a:pPr>
            <a:r>
              <a:rPr lang="en-US" sz="2200">
                <a:solidFill>
                  <a:srgbClr val="000000"/>
                </a:solidFill>
                <a:latin typeface="Telegraf"/>
              </a:rPr>
              <a:t>When the central bank injects or creates more digital money. Typically, central banks buy bonds with this newly created money which introduces money into the economy. The goal of quantitative easing is to encourage spending and investment in an economy.  The opposite to quantitative easing and quantitative tightening where the central bank destroys digitally created money.</a:t>
            </a:r>
          </a:p>
          <a:p>
            <a:pPr>
              <a:lnSpc>
                <a:spcPts val="4664"/>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416590" y="6840400"/>
            <a:ext cx="2957086" cy="295708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733920" y="6685178"/>
            <a:ext cx="3390433" cy="3267530"/>
          </a:xfrm>
          <a:prstGeom prst="rect">
            <a:avLst/>
          </a:prstGeom>
        </p:spPr>
      </p:pic>
      <p:sp>
        <p:nvSpPr>
          <p:cNvPr name="TextBox 4" id="4"/>
          <p:cNvSpPr txBox="true"/>
          <p:nvPr/>
        </p:nvSpPr>
        <p:spPr>
          <a:xfrm rot="0">
            <a:off x="1723328" y="2329112"/>
            <a:ext cx="6558613" cy="794004"/>
          </a:xfrm>
          <a:prstGeom prst="rect">
            <a:avLst/>
          </a:prstGeom>
        </p:spPr>
        <p:txBody>
          <a:bodyPr anchor="t" rtlCol="false" tIns="0" lIns="0" bIns="0" rIns="0">
            <a:spAutoFit/>
          </a:bodyPr>
          <a:lstStyle/>
          <a:p>
            <a:pPr algn="ctr">
              <a:lnSpc>
                <a:spcPts val="6678"/>
              </a:lnSpc>
            </a:pPr>
            <a:r>
              <a:rPr lang="en-US" sz="3150">
                <a:solidFill>
                  <a:srgbClr val="32A566"/>
                </a:solidFill>
                <a:latin typeface="Telegraf Bold"/>
              </a:rPr>
              <a:t>Expansionary Monetary Policy</a:t>
            </a:r>
          </a:p>
        </p:txBody>
      </p:sp>
      <p:grpSp>
        <p:nvGrpSpPr>
          <p:cNvPr name="Group 5" id="5"/>
          <p:cNvGrpSpPr/>
          <p:nvPr/>
        </p:nvGrpSpPr>
        <p:grpSpPr>
          <a:xfrm rot="0">
            <a:off x="1045239"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Policy Tools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46975"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0224254" y="2329112"/>
            <a:ext cx="6409764" cy="794004"/>
          </a:xfrm>
          <a:prstGeom prst="rect">
            <a:avLst/>
          </a:prstGeom>
        </p:spPr>
        <p:txBody>
          <a:bodyPr anchor="t" rtlCol="false" tIns="0" lIns="0" bIns="0" rIns="0">
            <a:spAutoFit/>
          </a:bodyPr>
          <a:lstStyle/>
          <a:p>
            <a:pPr>
              <a:lnSpc>
                <a:spcPts val="6678"/>
              </a:lnSpc>
            </a:pPr>
            <a:r>
              <a:rPr lang="en-US" sz="3150">
                <a:solidFill>
                  <a:srgbClr val="FF0000"/>
                </a:solidFill>
                <a:latin typeface="Telegraf Bold"/>
              </a:rPr>
              <a:t>Contractionary Monetary Policy</a:t>
            </a:r>
          </a:p>
        </p:txBody>
      </p:sp>
      <p:sp>
        <p:nvSpPr>
          <p:cNvPr name="TextBox 10" id="10"/>
          <p:cNvSpPr txBox="true"/>
          <p:nvPr/>
        </p:nvSpPr>
        <p:spPr>
          <a:xfrm rot="0">
            <a:off x="1723328" y="3689882"/>
            <a:ext cx="6343609" cy="2324226"/>
          </a:xfrm>
          <a:prstGeom prst="rect">
            <a:avLst/>
          </a:prstGeom>
        </p:spPr>
        <p:txBody>
          <a:bodyPr anchor="t" rtlCol="false" tIns="0" lIns="0" bIns="0" rIns="0">
            <a:spAutoFit/>
          </a:bodyPr>
          <a:lstStyle/>
          <a:p>
            <a:pPr marL="474981" indent="-237491" lvl="1">
              <a:lnSpc>
                <a:spcPts val="4664"/>
              </a:lnSpc>
              <a:buFont typeface="Arial"/>
              <a:buChar char="•"/>
            </a:pPr>
            <a:r>
              <a:rPr lang="en-US" sz="2200">
                <a:solidFill>
                  <a:srgbClr val="000000"/>
                </a:solidFill>
                <a:latin typeface="Telegraf"/>
              </a:rPr>
              <a:t>Buying Bonds</a:t>
            </a:r>
          </a:p>
          <a:p>
            <a:pPr marL="474981" indent="-237491" lvl="1">
              <a:lnSpc>
                <a:spcPts val="4664"/>
              </a:lnSpc>
              <a:buFont typeface="Arial"/>
              <a:buChar char="•"/>
            </a:pPr>
            <a:r>
              <a:rPr lang="en-US" sz="2200">
                <a:solidFill>
                  <a:srgbClr val="000000"/>
                </a:solidFill>
                <a:latin typeface="Telegraf"/>
              </a:rPr>
              <a:t>Lowering Reserve Requirement (RRR)</a:t>
            </a:r>
          </a:p>
          <a:p>
            <a:pPr marL="474981" indent="-237491" lvl="1">
              <a:lnSpc>
                <a:spcPts val="4664"/>
              </a:lnSpc>
              <a:buFont typeface="Arial"/>
              <a:buChar char="•"/>
            </a:pPr>
            <a:r>
              <a:rPr lang="en-US" sz="2200">
                <a:solidFill>
                  <a:srgbClr val="000000"/>
                </a:solidFill>
                <a:latin typeface="Telegraf"/>
              </a:rPr>
              <a:t>Lowering Lending Rates</a:t>
            </a:r>
          </a:p>
          <a:p>
            <a:pPr marL="474981" indent="-237491" lvl="1">
              <a:lnSpc>
                <a:spcPts val="4664"/>
              </a:lnSpc>
              <a:buFont typeface="Arial"/>
              <a:buChar char="•"/>
            </a:pPr>
            <a:r>
              <a:rPr lang="en-US" sz="2200">
                <a:solidFill>
                  <a:srgbClr val="000000"/>
                </a:solidFill>
                <a:latin typeface="Telegraf"/>
              </a:rPr>
              <a:t>Quantitative Easing</a:t>
            </a:r>
          </a:p>
        </p:txBody>
      </p:sp>
      <p:sp>
        <p:nvSpPr>
          <p:cNvPr name="TextBox 11" id="11"/>
          <p:cNvSpPr txBox="true"/>
          <p:nvPr/>
        </p:nvSpPr>
        <p:spPr>
          <a:xfrm rot="0">
            <a:off x="10290410" y="3689882"/>
            <a:ext cx="6343609" cy="2324226"/>
          </a:xfrm>
          <a:prstGeom prst="rect">
            <a:avLst/>
          </a:prstGeom>
        </p:spPr>
        <p:txBody>
          <a:bodyPr anchor="t" rtlCol="false" tIns="0" lIns="0" bIns="0" rIns="0">
            <a:spAutoFit/>
          </a:bodyPr>
          <a:lstStyle/>
          <a:p>
            <a:pPr marL="474981" indent="-237491" lvl="1">
              <a:lnSpc>
                <a:spcPts val="4664"/>
              </a:lnSpc>
              <a:buFont typeface="Arial"/>
              <a:buChar char="•"/>
            </a:pPr>
            <a:r>
              <a:rPr lang="en-US" sz="2200">
                <a:solidFill>
                  <a:srgbClr val="000000"/>
                </a:solidFill>
                <a:latin typeface="Telegraf"/>
              </a:rPr>
              <a:t>Selling Bonds</a:t>
            </a:r>
          </a:p>
          <a:p>
            <a:pPr marL="474981" indent="-237491" lvl="1">
              <a:lnSpc>
                <a:spcPts val="4664"/>
              </a:lnSpc>
              <a:buFont typeface="Arial"/>
              <a:buChar char="•"/>
            </a:pPr>
            <a:r>
              <a:rPr lang="en-US" sz="2200">
                <a:solidFill>
                  <a:srgbClr val="000000"/>
                </a:solidFill>
                <a:latin typeface="Telegraf"/>
              </a:rPr>
              <a:t>Raising the Reserve Requirement (RRR)</a:t>
            </a:r>
          </a:p>
          <a:p>
            <a:pPr marL="474981" indent="-237491" lvl="1">
              <a:lnSpc>
                <a:spcPts val="4664"/>
              </a:lnSpc>
              <a:buFont typeface="Arial"/>
              <a:buChar char="•"/>
            </a:pPr>
            <a:r>
              <a:rPr lang="en-US" sz="2200">
                <a:solidFill>
                  <a:srgbClr val="000000"/>
                </a:solidFill>
                <a:latin typeface="Telegraf"/>
              </a:rPr>
              <a:t>Raising Interest Rates</a:t>
            </a:r>
          </a:p>
          <a:p>
            <a:pPr marL="474981" indent="-237491" lvl="1">
              <a:lnSpc>
                <a:spcPts val="4664"/>
              </a:lnSpc>
              <a:buFont typeface="Arial"/>
              <a:buChar char="•"/>
            </a:pPr>
            <a:r>
              <a:rPr lang="en-US" sz="2200">
                <a:solidFill>
                  <a:srgbClr val="000000"/>
                </a:solidFill>
                <a:latin typeface="Telegraf"/>
              </a:rPr>
              <a:t>Quantitative Tightening</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3287223"/>
            <a:ext cx="16481874" cy="2071623"/>
          </a:xfrm>
          <a:prstGeom prst="rect">
            <a:avLst/>
          </a:prstGeom>
        </p:spPr>
        <p:txBody>
          <a:bodyPr anchor="t" rtlCol="false" tIns="0" lIns="0" bIns="0" rIns="0">
            <a:spAutoFit/>
          </a:bodyPr>
          <a:lstStyle/>
          <a:p>
            <a:pPr algn="ctr">
              <a:lnSpc>
                <a:spcPts val="5618"/>
              </a:lnSpc>
            </a:pPr>
          </a:p>
          <a:p>
            <a:pPr algn="ctr">
              <a:lnSpc>
                <a:spcPts val="5618"/>
              </a:lnSpc>
            </a:pPr>
            <a:r>
              <a:rPr lang="en-US" sz="2650">
                <a:solidFill>
                  <a:srgbClr val="000000"/>
                </a:solidFill>
                <a:latin typeface="Telegraf"/>
              </a:rPr>
              <a:t>Draw a large business cycle.  On the business cycle, label the location where expansionary and contractionary monetary policy would be used. Outline the details of each policy.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022944"/>
            <a:ext cx="3499486" cy="2493383"/>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04631" y="5143500"/>
            <a:ext cx="5032147" cy="5332076"/>
          </a:xfrm>
          <a:prstGeom prst="rect">
            <a:avLst/>
          </a:prstGeom>
        </p:spPr>
      </p:pic>
      <p:grpSp>
        <p:nvGrpSpPr>
          <p:cNvPr name="Group 3" id="3"/>
          <p:cNvGrpSpPr/>
          <p:nvPr/>
        </p:nvGrpSpPr>
        <p:grpSpPr>
          <a:xfrm rot="0">
            <a:off x="969289" y="2777547"/>
            <a:ext cx="16349422" cy="2753960"/>
            <a:chOff x="0" y="0"/>
            <a:chExt cx="21799229" cy="3671947"/>
          </a:xfrm>
        </p:grpSpPr>
        <p:sp>
          <p:nvSpPr>
            <p:cNvPr name="TextBox 4" id="4"/>
            <p:cNvSpPr txBox="true"/>
            <p:nvPr/>
          </p:nvSpPr>
          <p:spPr>
            <a:xfrm rot="0">
              <a:off x="0" y="171450"/>
              <a:ext cx="21799229" cy="2816098"/>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Demand and Supply of Money</a:t>
              </a:r>
            </a:p>
            <a:p>
              <a:pPr algn="ctr">
                <a:lnSpc>
                  <a:spcPts val="11304"/>
                </a:lnSpc>
              </a:pPr>
              <a:r>
                <a:rPr lang="en-US" sz="7200" spc="-359">
                  <a:solidFill>
                    <a:srgbClr val="000000"/>
                  </a:solidFill>
                  <a:latin typeface="League Spartan"/>
                </a:rPr>
                <a:t> (</a:t>
              </a:r>
              <a:r>
                <a:rPr lang="en-US" sz="7200" spc="-359">
                  <a:solidFill>
                    <a:srgbClr val="E32D3A"/>
                  </a:solidFill>
                  <a:latin typeface="League Spartan"/>
                </a:rPr>
                <a:t>HL Only</a:t>
              </a:r>
              <a:r>
                <a:rPr lang="en-US" sz="7200" spc="-359">
                  <a:solidFill>
                    <a:srgbClr val="000000"/>
                  </a:solidFill>
                  <a:latin typeface="League Spartan"/>
                </a:rPr>
                <a:t>)</a:t>
              </a:r>
            </a:p>
          </p:txBody>
        </p:sp>
        <p:sp>
          <p:nvSpPr>
            <p:cNvPr name="TextBox 5" id="5"/>
            <p:cNvSpPr txBox="true"/>
            <p:nvPr/>
          </p:nvSpPr>
          <p:spPr>
            <a:xfrm rot="0">
              <a:off x="0" y="3184267"/>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437964"/>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Money Supply and Interest Rate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903063" y="1962777"/>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Interest Rate</a:t>
            </a:r>
          </a:p>
        </p:txBody>
      </p:sp>
      <p:sp>
        <p:nvSpPr>
          <p:cNvPr name="TextBox 7" id="7"/>
          <p:cNvSpPr txBox="true"/>
          <p:nvPr/>
        </p:nvSpPr>
        <p:spPr>
          <a:xfrm rot="0">
            <a:off x="903063" y="2696477"/>
            <a:ext cx="16481874" cy="552576"/>
          </a:xfrm>
          <a:prstGeom prst="rect">
            <a:avLst/>
          </a:prstGeom>
        </p:spPr>
        <p:txBody>
          <a:bodyPr anchor="t" rtlCol="false" tIns="0" lIns="0" bIns="0" rIns="0">
            <a:spAutoFit/>
          </a:bodyPr>
          <a:lstStyle/>
          <a:p>
            <a:pPr>
              <a:lnSpc>
                <a:spcPts val="4664"/>
              </a:lnSpc>
            </a:pPr>
            <a:r>
              <a:rPr lang="en-US" sz="2200">
                <a:solidFill>
                  <a:srgbClr val="000000"/>
                </a:solidFill>
                <a:latin typeface="Telegraf"/>
              </a:rPr>
              <a:t>The cost of borrowing money. </a:t>
            </a:r>
          </a:p>
        </p:txBody>
      </p:sp>
      <p:sp>
        <p:nvSpPr>
          <p:cNvPr name="TextBox 8" id="8"/>
          <p:cNvSpPr txBox="true"/>
          <p:nvPr/>
        </p:nvSpPr>
        <p:spPr>
          <a:xfrm rot="0">
            <a:off x="903063" y="3326548"/>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Money Supply Graph</a:t>
            </a:r>
          </a:p>
        </p:txBody>
      </p:sp>
      <p:sp>
        <p:nvSpPr>
          <p:cNvPr name="TextBox 9" id="9"/>
          <p:cNvSpPr txBox="true"/>
          <p:nvPr/>
        </p:nvSpPr>
        <p:spPr>
          <a:xfrm rot="0">
            <a:off x="903063" y="4060248"/>
            <a:ext cx="16481874" cy="1733676"/>
          </a:xfrm>
          <a:prstGeom prst="rect">
            <a:avLst/>
          </a:prstGeom>
        </p:spPr>
        <p:txBody>
          <a:bodyPr anchor="t" rtlCol="false" tIns="0" lIns="0" bIns="0" rIns="0">
            <a:spAutoFit/>
          </a:bodyPr>
          <a:lstStyle/>
          <a:p>
            <a:pPr>
              <a:lnSpc>
                <a:spcPts val="4664"/>
              </a:lnSpc>
            </a:pPr>
            <a:r>
              <a:rPr lang="en-US" sz="2200">
                <a:solidFill>
                  <a:srgbClr val="000000"/>
                </a:solidFill>
                <a:latin typeface="Telegraf"/>
              </a:rPr>
              <a:t>Y-Axis = The price of money. (interest rate)</a:t>
            </a:r>
          </a:p>
          <a:p>
            <a:pPr>
              <a:lnSpc>
                <a:spcPts val="4664"/>
              </a:lnSpc>
            </a:pPr>
            <a:r>
              <a:rPr lang="en-US" sz="2200">
                <a:solidFill>
                  <a:srgbClr val="000000"/>
                </a:solidFill>
                <a:latin typeface="Telegraf"/>
              </a:rPr>
              <a:t>X-Axis = The quantity of money</a:t>
            </a:r>
          </a:p>
          <a:p>
            <a:pPr>
              <a:lnSpc>
                <a:spcPts val="4664"/>
              </a:lnSpc>
            </a:pPr>
          </a:p>
        </p:txBody>
      </p:sp>
      <p:pic>
        <p:nvPicPr>
          <p:cNvPr name="Picture 10" id="10"/>
          <p:cNvPicPr>
            <a:picLocks noChangeAspect="true"/>
          </p:cNvPicPr>
          <p:nvPr/>
        </p:nvPicPr>
        <p:blipFill>
          <a:blip r:embed="rId2"/>
          <a:srcRect l="0" t="0" r="0" b="0"/>
          <a:stretch>
            <a:fillRect/>
          </a:stretch>
        </p:blipFill>
        <p:spPr>
          <a:xfrm flipH="false" flipV="false" rot="0">
            <a:off x="7511215" y="1814017"/>
            <a:ext cx="8563359" cy="7556602"/>
          </a:xfrm>
          <a:prstGeom prst="rect">
            <a:avLst/>
          </a:prstGeom>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15073" y="7250076"/>
            <a:ext cx="2857854" cy="2857854"/>
          </a:xfrm>
          <a:prstGeom prst="rect">
            <a:avLst/>
          </a:prstGeom>
        </p:spPr>
      </p:pic>
      <p:grpSp>
        <p:nvGrpSpPr>
          <p:cNvPr name="Group 3" id="3"/>
          <p:cNvGrpSpPr/>
          <p:nvPr/>
        </p:nvGrpSpPr>
        <p:grpSpPr>
          <a:xfrm rot="0">
            <a:off x="969289" y="284688"/>
            <a:ext cx="16349422" cy="1488025"/>
            <a:chOff x="0" y="0"/>
            <a:chExt cx="21799229" cy="1984033"/>
          </a:xfrm>
        </p:grpSpPr>
        <p:sp>
          <p:nvSpPr>
            <p:cNvPr name="TextBox 4" id="4"/>
            <p:cNvSpPr txBox="true"/>
            <p:nvPr/>
          </p:nvSpPr>
          <p:spPr>
            <a:xfrm rot="0">
              <a:off x="0" y="152400"/>
              <a:ext cx="21799229" cy="1147234"/>
            </a:xfrm>
            <a:prstGeom prst="rect">
              <a:avLst/>
            </a:prstGeom>
          </p:spPr>
          <p:txBody>
            <a:bodyPr anchor="t" rtlCol="false" tIns="0" lIns="0" bIns="0" rIns="0">
              <a:spAutoFit/>
            </a:bodyPr>
            <a:lstStyle/>
            <a:p>
              <a:pPr algn="ctr">
                <a:lnSpc>
                  <a:spcPts val="6080"/>
                </a:lnSpc>
              </a:pPr>
              <a:r>
                <a:rPr lang="en-US" sz="6400" spc="-320">
                  <a:solidFill>
                    <a:srgbClr val="000000"/>
                  </a:solidFill>
                  <a:latin typeface="League Spartan"/>
                </a:rPr>
                <a:t>Money Supply and Interest Rate</a:t>
              </a:r>
            </a:p>
          </p:txBody>
        </p:sp>
        <p:sp>
          <p:nvSpPr>
            <p:cNvPr name="TextBox 5" id="5"/>
            <p:cNvSpPr txBox="true"/>
            <p:nvPr/>
          </p:nvSpPr>
          <p:spPr>
            <a:xfrm rot="0">
              <a:off x="0" y="1496353"/>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028700" y="2775766"/>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The Demand for Money</a:t>
            </a:r>
          </a:p>
        </p:txBody>
      </p:sp>
      <p:sp>
        <p:nvSpPr>
          <p:cNvPr name="TextBox 8" id="8"/>
          <p:cNvSpPr txBox="true"/>
          <p:nvPr/>
        </p:nvSpPr>
        <p:spPr>
          <a:xfrm rot="0">
            <a:off x="1028700" y="3490416"/>
            <a:ext cx="16481874" cy="1234059"/>
          </a:xfrm>
          <a:prstGeom prst="rect">
            <a:avLst/>
          </a:prstGeom>
        </p:spPr>
        <p:txBody>
          <a:bodyPr anchor="t" rtlCol="false" tIns="0" lIns="0" bIns="0" rIns="0">
            <a:spAutoFit/>
          </a:bodyPr>
          <a:lstStyle/>
          <a:p>
            <a:pPr>
              <a:lnSpc>
                <a:spcPts val="5088"/>
              </a:lnSpc>
            </a:pPr>
            <a:r>
              <a:rPr lang="en-US" sz="2400">
                <a:solidFill>
                  <a:srgbClr val="000000"/>
                </a:solidFill>
                <a:latin typeface="Telegraf"/>
              </a:rPr>
              <a:t>The willingness and ability of firms and consumers to use money at a given interest rate. The curve is downward sloping.</a:t>
            </a:r>
          </a:p>
        </p:txBody>
      </p:sp>
      <p:sp>
        <p:nvSpPr>
          <p:cNvPr name="TextBox 9" id="9"/>
          <p:cNvSpPr txBox="true"/>
          <p:nvPr/>
        </p:nvSpPr>
        <p:spPr>
          <a:xfrm rot="0">
            <a:off x="903063" y="4410150"/>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What influences the demand for money?</a:t>
            </a:r>
          </a:p>
        </p:txBody>
      </p:sp>
      <p:sp>
        <p:nvSpPr>
          <p:cNvPr name="TextBox 10" id="10"/>
          <p:cNvSpPr txBox="true"/>
          <p:nvPr/>
        </p:nvSpPr>
        <p:spPr>
          <a:xfrm rot="0">
            <a:off x="903063" y="5124799"/>
            <a:ext cx="16481874" cy="2510409"/>
          </a:xfrm>
          <a:prstGeom prst="rect">
            <a:avLst/>
          </a:prstGeom>
        </p:spPr>
        <p:txBody>
          <a:bodyPr anchor="t" rtlCol="false" tIns="0" lIns="0" bIns="0" rIns="0">
            <a:spAutoFit/>
          </a:bodyPr>
          <a:lstStyle/>
          <a:p>
            <a:pPr marL="518160" indent="-259080" lvl="1">
              <a:lnSpc>
                <a:spcPts val="5088"/>
              </a:lnSpc>
              <a:buFont typeface="Arial"/>
              <a:buChar char="•"/>
            </a:pPr>
            <a:r>
              <a:rPr lang="en-US" sz="2400">
                <a:solidFill>
                  <a:srgbClr val="000000"/>
                </a:solidFill>
                <a:latin typeface="Telegraf"/>
              </a:rPr>
              <a:t> Transactions Motive: Individuals demand money for physical goods and services.</a:t>
            </a:r>
          </a:p>
          <a:p>
            <a:pPr marL="518160" indent="-259080" lvl="1">
              <a:lnSpc>
                <a:spcPts val="5088"/>
              </a:lnSpc>
              <a:buFont typeface="Arial"/>
              <a:buChar char="•"/>
            </a:pPr>
            <a:r>
              <a:rPr lang="en-US" sz="2400">
                <a:solidFill>
                  <a:srgbClr val="000000"/>
                </a:solidFill>
                <a:latin typeface="Telegraf"/>
              </a:rPr>
              <a:t> Precautionary Motive: Individuals demand money as a precaution for unexpected costs. (medical bills)</a:t>
            </a:r>
          </a:p>
          <a:p>
            <a:pPr marL="518160" indent="-259080" lvl="1">
              <a:lnSpc>
                <a:spcPts val="5088"/>
              </a:lnSpc>
              <a:buFont typeface="Arial"/>
              <a:buChar char="•"/>
            </a:pPr>
            <a:r>
              <a:rPr lang="en-US" sz="2400">
                <a:solidFill>
                  <a:srgbClr val="000000"/>
                </a:solidFill>
                <a:latin typeface="Telegraf"/>
              </a:rPr>
              <a:t> Speculative Motive: Individuals demand money because they want to hold it due to low confidence regarding the future.</a:t>
            </a:r>
          </a:p>
        </p:txBody>
      </p:sp>
      <p:sp>
        <p:nvSpPr>
          <p:cNvPr name="TextBox 11" id="11"/>
          <p:cNvSpPr txBox="true"/>
          <p:nvPr/>
        </p:nvSpPr>
        <p:spPr>
          <a:xfrm rot="0">
            <a:off x="1028700" y="1329944"/>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The Supply for Money</a:t>
            </a:r>
          </a:p>
        </p:txBody>
      </p:sp>
      <p:sp>
        <p:nvSpPr>
          <p:cNvPr name="TextBox 12" id="12"/>
          <p:cNvSpPr txBox="true"/>
          <p:nvPr/>
        </p:nvSpPr>
        <p:spPr>
          <a:xfrm rot="0">
            <a:off x="1028700" y="2044593"/>
            <a:ext cx="16481874" cy="595884"/>
          </a:xfrm>
          <a:prstGeom prst="rect">
            <a:avLst/>
          </a:prstGeom>
        </p:spPr>
        <p:txBody>
          <a:bodyPr anchor="t" rtlCol="false" tIns="0" lIns="0" bIns="0" rIns="0">
            <a:spAutoFit/>
          </a:bodyPr>
          <a:lstStyle/>
          <a:p>
            <a:pPr>
              <a:lnSpc>
                <a:spcPts val="5088"/>
              </a:lnSpc>
            </a:pPr>
            <a:r>
              <a:rPr lang="en-US" sz="2400">
                <a:solidFill>
                  <a:srgbClr val="000000"/>
                </a:solidFill>
                <a:latin typeface="Telegraf"/>
              </a:rPr>
              <a:t>The total amount of money in circulation.  The supply of money is influenced by monetary policy.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849487"/>
            <a:ext cx="16481874" cy="458609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Central Bank</a:t>
            </a:r>
          </a:p>
          <a:p>
            <a:pPr algn="ctr">
              <a:lnSpc>
                <a:spcPts val="6678"/>
              </a:lnSpc>
            </a:pPr>
            <a:r>
              <a:rPr lang="en-US" sz="3150">
                <a:solidFill>
                  <a:srgbClr val="000000"/>
                </a:solidFill>
                <a:latin typeface="Telegraf"/>
              </a:rPr>
              <a:t>A national bank of a country that controls the money supply using monetary policy and manages the domestic currency. </a:t>
            </a:r>
          </a:p>
          <a:p>
            <a:pPr algn="ct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60020" y="5781919"/>
            <a:ext cx="3019234"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240395" y="2031054"/>
            <a:ext cx="8846530" cy="7227246"/>
          </a:xfrm>
          <a:prstGeom prst="rect">
            <a:avLst/>
          </a:prstGeom>
        </p:spPr>
      </p:pic>
      <p:grpSp>
        <p:nvGrpSpPr>
          <p:cNvPr name="Group 3" id="3"/>
          <p:cNvGrpSpPr/>
          <p:nvPr/>
        </p:nvGrpSpPr>
        <p:grpSpPr>
          <a:xfrm rot="0">
            <a:off x="969289" y="284688"/>
            <a:ext cx="16349422" cy="1488025"/>
            <a:chOff x="0" y="0"/>
            <a:chExt cx="21799229" cy="1984033"/>
          </a:xfrm>
        </p:grpSpPr>
        <p:sp>
          <p:nvSpPr>
            <p:cNvPr name="TextBox 4" id="4"/>
            <p:cNvSpPr txBox="true"/>
            <p:nvPr/>
          </p:nvSpPr>
          <p:spPr>
            <a:xfrm rot="0">
              <a:off x="0" y="152400"/>
              <a:ext cx="21799229" cy="1147234"/>
            </a:xfrm>
            <a:prstGeom prst="rect">
              <a:avLst/>
            </a:prstGeom>
          </p:spPr>
          <p:txBody>
            <a:bodyPr anchor="t" rtlCol="false" tIns="0" lIns="0" bIns="0" rIns="0">
              <a:spAutoFit/>
            </a:bodyPr>
            <a:lstStyle/>
            <a:p>
              <a:pPr algn="ctr">
                <a:lnSpc>
                  <a:spcPts val="6080"/>
                </a:lnSpc>
              </a:pPr>
              <a:r>
                <a:rPr lang="en-US" sz="6400" spc="-320">
                  <a:solidFill>
                    <a:srgbClr val="000000"/>
                  </a:solidFill>
                  <a:latin typeface="League Spartan"/>
                </a:rPr>
                <a:t>Money Supply and Interest Rate</a:t>
              </a:r>
            </a:p>
          </p:txBody>
        </p:sp>
        <p:sp>
          <p:nvSpPr>
            <p:cNvPr name="TextBox 5" id="5"/>
            <p:cNvSpPr txBox="true"/>
            <p:nvPr/>
          </p:nvSpPr>
          <p:spPr>
            <a:xfrm rot="0">
              <a:off x="0" y="1496353"/>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R8VBRCs2jTU"/>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46151" y="3419241"/>
            <a:ext cx="5395698" cy="3797222"/>
          </a:xfrm>
          <a:prstGeom prst="rect">
            <a:avLst/>
          </a:prstGeom>
        </p:spPr>
      </p:pic>
      <p:grpSp>
        <p:nvGrpSpPr>
          <p:cNvPr name="Group 3" id="3"/>
          <p:cNvGrpSpPr/>
          <p:nvPr/>
        </p:nvGrpSpPr>
        <p:grpSpPr>
          <a:xfrm rot="0">
            <a:off x="969289" y="7205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Interest Rates and The Central Banks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03063" y="7438453"/>
            <a:ext cx="16481874" cy="2071623"/>
          </a:xfrm>
          <a:prstGeom prst="rect">
            <a:avLst/>
          </a:prstGeom>
        </p:spPr>
        <p:txBody>
          <a:bodyPr anchor="t" rtlCol="false" tIns="0" lIns="0" bIns="0" rIns="0">
            <a:spAutoFit/>
          </a:bodyPr>
          <a:lstStyle/>
          <a:p>
            <a:pPr algn="ctr">
              <a:lnSpc>
                <a:spcPts val="5618"/>
              </a:lnSpc>
            </a:pPr>
            <a:r>
              <a:rPr lang="en-US" sz="2650">
                <a:solidFill>
                  <a:srgbClr val="000000"/>
                </a:solidFill>
                <a:latin typeface="Telegraf"/>
              </a:rPr>
              <a:t>How does raising interest rates control inflation? | The Economist</a:t>
            </a:r>
          </a:p>
          <a:p>
            <a:pPr algn="ctr">
              <a:lnSpc>
                <a:spcPts val="5618"/>
              </a:lnSpc>
            </a:pPr>
          </a:p>
          <a:p>
            <a:pPr algn="ctr">
              <a:lnSpc>
                <a:spcPts val="5618"/>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571669" y="6172200"/>
            <a:ext cx="1144663" cy="4114800"/>
          </a:xfrm>
          <a:prstGeom prst="rect">
            <a:avLst/>
          </a:prstGeom>
        </p:spPr>
      </p:pic>
      <p:grpSp>
        <p:nvGrpSpPr>
          <p:cNvPr name="Group 3" id="3"/>
          <p:cNvGrpSpPr/>
          <p:nvPr/>
        </p:nvGrpSpPr>
        <p:grpSpPr>
          <a:xfrm rot="0">
            <a:off x="969289" y="3350190"/>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Nominal vs Real Interest Rates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723328" y="2329112"/>
            <a:ext cx="6558613" cy="794004"/>
          </a:xfrm>
          <a:prstGeom prst="rect">
            <a:avLst/>
          </a:prstGeom>
        </p:spPr>
        <p:txBody>
          <a:bodyPr anchor="t" rtlCol="false" tIns="0" lIns="0" bIns="0" rIns="0">
            <a:spAutoFit/>
          </a:bodyPr>
          <a:lstStyle/>
          <a:p>
            <a:pPr algn="ctr">
              <a:lnSpc>
                <a:spcPts val="6678"/>
              </a:lnSpc>
            </a:pPr>
            <a:r>
              <a:rPr lang="en-US" sz="3150">
                <a:solidFill>
                  <a:srgbClr val="F89E19"/>
                </a:solidFill>
                <a:latin typeface="Telegraf Bold"/>
              </a:rPr>
              <a:t>Nominal Interest Rate</a:t>
            </a:r>
          </a:p>
        </p:txBody>
      </p:sp>
      <p:grpSp>
        <p:nvGrpSpPr>
          <p:cNvPr name="Group 3" id="3"/>
          <p:cNvGrpSpPr/>
          <p:nvPr/>
        </p:nvGrpSpPr>
        <p:grpSpPr>
          <a:xfrm rot="0">
            <a:off x="1045239"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Nominal vs Real</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46975"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0224254" y="2329112"/>
            <a:ext cx="6409764" cy="794004"/>
          </a:xfrm>
          <a:prstGeom prst="rect">
            <a:avLst/>
          </a:prstGeom>
        </p:spPr>
        <p:txBody>
          <a:bodyPr anchor="t" rtlCol="false" tIns="0" lIns="0" bIns="0" rIns="0">
            <a:spAutoFit/>
          </a:bodyPr>
          <a:lstStyle/>
          <a:p>
            <a:pPr algn="ctr">
              <a:lnSpc>
                <a:spcPts val="6678"/>
              </a:lnSpc>
            </a:pPr>
            <a:r>
              <a:rPr lang="en-US" sz="3150">
                <a:solidFill>
                  <a:srgbClr val="0961A0"/>
                </a:solidFill>
                <a:latin typeface="Telegraf Bold"/>
              </a:rPr>
              <a:t>Real Interest Rate</a:t>
            </a:r>
          </a:p>
        </p:txBody>
      </p:sp>
      <p:sp>
        <p:nvSpPr>
          <p:cNvPr name="TextBox 8" id="8"/>
          <p:cNvSpPr txBox="true"/>
          <p:nvPr/>
        </p:nvSpPr>
        <p:spPr>
          <a:xfrm rot="0">
            <a:off x="1723328" y="3689882"/>
            <a:ext cx="6343609" cy="1143126"/>
          </a:xfrm>
          <a:prstGeom prst="rect">
            <a:avLst/>
          </a:prstGeom>
        </p:spPr>
        <p:txBody>
          <a:bodyPr anchor="t" rtlCol="false" tIns="0" lIns="0" bIns="0" rIns="0">
            <a:spAutoFit/>
          </a:bodyPr>
          <a:lstStyle/>
          <a:p>
            <a:pPr>
              <a:lnSpc>
                <a:spcPts val="4664"/>
              </a:lnSpc>
            </a:pPr>
            <a:r>
              <a:rPr lang="en-US" sz="2200">
                <a:solidFill>
                  <a:srgbClr val="000000"/>
                </a:solidFill>
                <a:latin typeface="Telegraf"/>
              </a:rPr>
              <a:t>The interest rate quoted by banks that does not include inflation adjustments.</a:t>
            </a:r>
          </a:p>
        </p:txBody>
      </p:sp>
      <p:sp>
        <p:nvSpPr>
          <p:cNvPr name="TextBox 9" id="9"/>
          <p:cNvSpPr txBox="true"/>
          <p:nvPr/>
        </p:nvSpPr>
        <p:spPr>
          <a:xfrm rot="0">
            <a:off x="10290410" y="3689882"/>
            <a:ext cx="6343609" cy="1143126"/>
          </a:xfrm>
          <a:prstGeom prst="rect">
            <a:avLst/>
          </a:prstGeom>
        </p:spPr>
        <p:txBody>
          <a:bodyPr anchor="t" rtlCol="false" tIns="0" lIns="0" bIns="0" rIns="0">
            <a:spAutoFit/>
          </a:bodyPr>
          <a:lstStyle/>
          <a:p>
            <a:pPr>
              <a:lnSpc>
                <a:spcPts val="4664"/>
              </a:lnSpc>
            </a:pPr>
            <a:r>
              <a:rPr lang="en-US" sz="2200">
                <a:solidFill>
                  <a:srgbClr val="000000"/>
                </a:solidFill>
                <a:latin typeface="Telegraf"/>
              </a:rPr>
              <a:t>An interest rate with inflation taken into account.</a:t>
            </a:r>
          </a:p>
        </p:txBody>
      </p:sp>
      <p:grpSp>
        <p:nvGrpSpPr>
          <p:cNvPr name="Group 10" id="10"/>
          <p:cNvGrpSpPr/>
          <p:nvPr/>
        </p:nvGrpSpPr>
        <p:grpSpPr>
          <a:xfrm rot="0">
            <a:off x="80360" y="5143500"/>
            <a:ext cx="18069595" cy="4564594"/>
            <a:chOff x="0" y="0"/>
            <a:chExt cx="6112431" cy="1544073"/>
          </a:xfrm>
        </p:grpSpPr>
        <p:sp>
          <p:nvSpPr>
            <p:cNvPr name="Freeform 11" id="11"/>
            <p:cNvSpPr/>
            <p:nvPr/>
          </p:nvSpPr>
          <p:spPr>
            <a:xfrm>
              <a:off x="0" y="0"/>
              <a:ext cx="6112431" cy="1544073"/>
            </a:xfrm>
            <a:custGeom>
              <a:avLst/>
              <a:gdLst/>
              <a:ahLst/>
              <a:cxnLst/>
              <a:rect r="r" b="b" t="t" l="l"/>
              <a:pathLst>
                <a:path h="1544073" w="6112431">
                  <a:moveTo>
                    <a:pt x="0" y="0"/>
                  </a:moveTo>
                  <a:lnTo>
                    <a:pt x="6112431" y="0"/>
                  </a:lnTo>
                  <a:lnTo>
                    <a:pt x="6112431" y="1544073"/>
                  </a:lnTo>
                  <a:lnTo>
                    <a:pt x="0" y="1544073"/>
                  </a:lnTo>
                  <a:close/>
                </a:path>
              </a:pathLst>
            </a:custGeom>
            <a:solidFill>
              <a:srgbClr val="0961A0">
                <a:alpha val="92941"/>
              </a:srgbClr>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14366" y="7874315"/>
            <a:ext cx="593450" cy="356070"/>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63984"/>
          <a:stretch>
            <a:fillRect/>
          </a:stretch>
        </p:blipFill>
        <p:spPr>
          <a:xfrm flipH="false" flipV="false" rot="0">
            <a:off x="8386642" y="7990598"/>
            <a:ext cx="4500909" cy="162100"/>
          </a:xfrm>
          <a:prstGeom prst="rect">
            <a:avLst/>
          </a:prstGeom>
        </p:spPr>
      </p:pic>
      <p:sp>
        <p:nvSpPr>
          <p:cNvPr name="TextBox 14" id="14"/>
          <p:cNvSpPr txBox="true"/>
          <p:nvPr/>
        </p:nvSpPr>
        <p:spPr>
          <a:xfrm rot="0">
            <a:off x="8210185" y="7330547"/>
            <a:ext cx="4853823" cy="526657"/>
          </a:xfrm>
          <a:prstGeom prst="rect">
            <a:avLst/>
          </a:prstGeom>
        </p:spPr>
        <p:txBody>
          <a:bodyPr anchor="t" rtlCol="false" tIns="0" lIns="0" bIns="0" rIns="0">
            <a:spAutoFit/>
          </a:bodyPr>
          <a:lstStyle/>
          <a:p>
            <a:pPr algn="ctr">
              <a:lnSpc>
                <a:spcPts val="4046"/>
              </a:lnSpc>
            </a:pPr>
            <a:r>
              <a:rPr lang="en-US" sz="2890">
                <a:solidFill>
                  <a:srgbClr val="F7F7F7"/>
                </a:solidFill>
                <a:latin typeface="Telegraf"/>
              </a:rPr>
              <a:t>(1 + nominal interest rate)</a:t>
            </a:r>
          </a:p>
        </p:txBody>
      </p:sp>
      <p:sp>
        <p:nvSpPr>
          <p:cNvPr name="TextBox 15" id="15"/>
          <p:cNvSpPr txBox="true"/>
          <p:nvPr/>
        </p:nvSpPr>
        <p:spPr>
          <a:xfrm rot="0">
            <a:off x="3355220" y="7538570"/>
            <a:ext cx="3285936" cy="1031482"/>
          </a:xfrm>
          <a:prstGeom prst="rect">
            <a:avLst/>
          </a:prstGeom>
        </p:spPr>
        <p:txBody>
          <a:bodyPr anchor="t" rtlCol="false" tIns="0" lIns="0" bIns="0" rIns="0">
            <a:spAutoFit/>
          </a:bodyPr>
          <a:lstStyle/>
          <a:p>
            <a:pPr algn="ctr">
              <a:lnSpc>
                <a:spcPts val="4046"/>
              </a:lnSpc>
            </a:pPr>
            <a:r>
              <a:rPr lang="en-US" sz="2890">
                <a:solidFill>
                  <a:srgbClr val="F7F7F7"/>
                </a:solidFill>
                <a:latin typeface="Telegraf Bold"/>
              </a:rPr>
              <a:t>Real Interest Rate </a:t>
            </a:r>
          </a:p>
        </p:txBody>
      </p:sp>
      <p:sp>
        <p:nvSpPr>
          <p:cNvPr name="TextBox 16" id="16"/>
          <p:cNvSpPr txBox="true"/>
          <p:nvPr/>
        </p:nvSpPr>
        <p:spPr>
          <a:xfrm rot="0">
            <a:off x="8210185" y="8147997"/>
            <a:ext cx="4853823" cy="526657"/>
          </a:xfrm>
          <a:prstGeom prst="rect">
            <a:avLst/>
          </a:prstGeom>
        </p:spPr>
        <p:txBody>
          <a:bodyPr anchor="t" rtlCol="false" tIns="0" lIns="0" bIns="0" rIns="0">
            <a:spAutoFit/>
          </a:bodyPr>
          <a:lstStyle/>
          <a:p>
            <a:pPr algn="ctr">
              <a:lnSpc>
                <a:spcPts val="4046"/>
              </a:lnSpc>
            </a:pPr>
            <a:r>
              <a:rPr lang="en-US" sz="2890">
                <a:solidFill>
                  <a:srgbClr val="F7F7F7"/>
                </a:solidFill>
                <a:latin typeface="Telegraf"/>
              </a:rPr>
              <a:t>(1 + inflation rate)</a:t>
            </a:r>
          </a:p>
        </p:txBody>
      </p:sp>
      <p:pic>
        <p:nvPicPr>
          <p:cNvPr name="Picture 17" id="1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14366" y="5947637"/>
            <a:ext cx="593450" cy="356070"/>
          </a:xfrm>
          <a:prstGeom prst="rect">
            <a:avLst/>
          </a:prstGeom>
        </p:spPr>
      </p:pic>
      <p:sp>
        <p:nvSpPr>
          <p:cNvPr name="TextBox 18" id="18"/>
          <p:cNvSpPr txBox="true"/>
          <p:nvPr/>
        </p:nvSpPr>
        <p:spPr>
          <a:xfrm rot="0">
            <a:off x="7807816" y="5812594"/>
            <a:ext cx="7002538" cy="526657"/>
          </a:xfrm>
          <a:prstGeom prst="rect">
            <a:avLst/>
          </a:prstGeom>
        </p:spPr>
        <p:txBody>
          <a:bodyPr anchor="t" rtlCol="false" tIns="0" lIns="0" bIns="0" rIns="0">
            <a:spAutoFit/>
          </a:bodyPr>
          <a:lstStyle/>
          <a:p>
            <a:pPr algn="ctr">
              <a:lnSpc>
                <a:spcPts val="4046"/>
              </a:lnSpc>
            </a:pPr>
            <a:r>
              <a:rPr lang="en-US" sz="2890">
                <a:solidFill>
                  <a:srgbClr val="F7F7F7"/>
                </a:solidFill>
                <a:latin typeface="Telegraf"/>
              </a:rPr>
              <a:t> nominal interest rate - inflation rate</a:t>
            </a:r>
          </a:p>
        </p:txBody>
      </p:sp>
      <p:sp>
        <p:nvSpPr>
          <p:cNvPr name="TextBox 19" id="19"/>
          <p:cNvSpPr txBox="true"/>
          <p:nvPr/>
        </p:nvSpPr>
        <p:spPr>
          <a:xfrm rot="0">
            <a:off x="3355220" y="5812594"/>
            <a:ext cx="3572431" cy="526657"/>
          </a:xfrm>
          <a:prstGeom prst="rect">
            <a:avLst/>
          </a:prstGeom>
        </p:spPr>
        <p:txBody>
          <a:bodyPr anchor="t" rtlCol="false" tIns="0" lIns="0" bIns="0" rIns="0">
            <a:spAutoFit/>
          </a:bodyPr>
          <a:lstStyle/>
          <a:p>
            <a:pPr algn="ctr">
              <a:lnSpc>
                <a:spcPts val="4046"/>
              </a:lnSpc>
            </a:pPr>
            <a:r>
              <a:rPr lang="en-US" sz="2890">
                <a:solidFill>
                  <a:srgbClr val="F7F7F7"/>
                </a:solidFill>
                <a:latin typeface="Telegraf Bold"/>
              </a:rPr>
              <a:t>Real Interest Rate</a:t>
            </a:r>
          </a:p>
        </p:txBody>
      </p:sp>
      <p:sp>
        <p:nvSpPr>
          <p:cNvPr name="TextBox 20" id="20"/>
          <p:cNvSpPr txBox="true"/>
          <p:nvPr/>
        </p:nvSpPr>
        <p:spPr>
          <a:xfrm rot="0">
            <a:off x="80360" y="5861912"/>
            <a:ext cx="3285936" cy="934085"/>
          </a:xfrm>
          <a:prstGeom prst="rect">
            <a:avLst/>
          </a:prstGeom>
        </p:spPr>
        <p:txBody>
          <a:bodyPr anchor="t" rtlCol="false" tIns="0" lIns="0" bIns="0" rIns="0">
            <a:spAutoFit/>
          </a:bodyPr>
          <a:lstStyle/>
          <a:p>
            <a:pPr algn="ctr">
              <a:lnSpc>
                <a:spcPts val="3639"/>
              </a:lnSpc>
            </a:pPr>
            <a:r>
              <a:rPr lang="en-US" sz="2599">
                <a:solidFill>
                  <a:srgbClr val="F5C116"/>
                </a:solidFill>
                <a:latin typeface="Telegraf Bold"/>
              </a:rPr>
              <a:t>Approximate Formula</a:t>
            </a:r>
          </a:p>
        </p:txBody>
      </p:sp>
      <p:pic>
        <p:nvPicPr>
          <p:cNvPr name="Picture 21" id="2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65489" y="7898442"/>
            <a:ext cx="593450" cy="356070"/>
          </a:xfrm>
          <a:prstGeom prst="rect">
            <a:avLst/>
          </a:prstGeom>
        </p:spPr>
      </p:pic>
      <p:sp>
        <p:nvSpPr>
          <p:cNvPr name="TextBox 22" id="22"/>
          <p:cNvSpPr txBox="true"/>
          <p:nvPr/>
        </p:nvSpPr>
        <p:spPr>
          <a:xfrm rot="0">
            <a:off x="13621646" y="7803192"/>
            <a:ext cx="4853823" cy="526657"/>
          </a:xfrm>
          <a:prstGeom prst="rect">
            <a:avLst/>
          </a:prstGeom>
        </p:spPr>
        <p:txBody>
          <a:bodyPr anchor="t" rtlCol="false" tIns="0" lIns="0" bIns="0" rIns="0">
            <a:spAutoFit/>
          </a:bodyPr>
          <a:lstStyle/>
          <a:p>
            <a:pPr algn="ctr">
              <a:lnSpc>
                <a:spcPts val="4046"/>
              </a:lnSpc>
            </a:pPr>
            <a:r>
              <a:rPr lang="en-US" sz="2890">
                <a:solidFill>
                  <a:srgbClr val="F7F7F7"/>
                </a:solidFill>
                <a:latin typeface="Telegraf"/>
              </a:rPr>
              <a:t>1 + real interest rate</a:t>
            </a:r>
          </a:p>
        </p:txBody>
      </p:sp>
      <p:sp>
        <p:nvSpPr>
          <p:cNvPr name="TextBox 23" id="23"/>
          <p:cNvSpPr txBox="true"/>
          <p:nvPr/>
        </p:nvSpPr>
        <p:spPr>
          <a:xfrm rot="0">
            <a:off x="80360" y="7903568"/>
            <a:ext cx="3285936" cy="934085"/>
          </a:xfrm>
          <a:prstGeom prst="rect">
            <a:avLst/>
          </a:prstGeom>
        </p:spPr>
        <p:txBody>
          <a:bodyPr anchor="t" rtlCol="false" tIns="0" lIns="0" bIns="0" rIns="0">
            <a:spAutoFit/>
          </a:bodyPr>
          <a:lstStyle/>
          <a:p>
            <a:pPr algn="ctr">
              <a:lnSpc>
                <a:spcPts val="3639"/>
              </a:lnSpc>
            </a:pPr>
            <a:r>
              <a:rPr lang="en-US" sz="2599">
                <a:solidFill>
                  <a:srgbClr val="F5C116"/>
                </a:solidFill>
                <a:latin typeface="Telegraf Bold"/>
              </a:rPr>
              <a:t>Formula for larger numbers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2535173"/>
            <a:ext cx="16481874" cy="3481323"/>
          </a:xfrm>
          <a:prstGeom prst="rect">
            <a:avLst/>
          </a:prstGeom>
        </p:spPr>
        <p:txBody>
          <a:bodyPr anchor="t" rtlCol="false" tIns="0" lIns="0" bIns="0" rIns="0">
            <a:spAutoFit/>
          </a:bodyPr>
          <a:lstStyle/>
          <a:p>
            <a:pPr algn="ctr">
              <a:lnSpc>
                <a:spcPts val="5618"/>
              </a:lnSpc>
            </a:pPr>
          </a:p>
          <a:p>
            <a:pPr algn="ctr">
              <a:lnSpc>
                <a:spcPts val="5618"/>
              </a:lnSpc>
            </a:pPr>
            <a:r>
              <a:rPr lang="en-US" sz="2650">
                <a:solidFill>
                  <a:srgbClr val="000000"/>
                </a:solidFill>
                <a:latin typeface="League Spartan"/>
              </a:rPr>
              <a:t>Nominal Interest Rate: 30%</a:t>
            </a:r>
          </a:p>
          <a:p>
            <a:pPr algn="ctr">
              <a:lnSpc>
                <a:spcPts val="5618"/>
              </a:lnSpc>
            </a:pPr>
            <a:r>
              <a:rPr lang="en-US" sz="2650">
                <a:solidFill>
                  <a:srgbClr val="000000"/>
                </a:solidFill>
                <a:latin typeface="League Spartan"/>
              </a:rPr>
              <a:t>Inflation Rate: 5%</a:t>
            </a:r>
          </a:p>
          <a:p>
            <a:pPr algn="ctr">
              <a:lnSpc>
                <a:spcPts val="5618"/>
              </a:lnSpc>
            </a:pPr>
          </a:p>
          <a:p>
            <a:pPr algn="ctr">
              <a:lnSpc>
                <a:spcPts val="5618"/>
              </a:lnSpc>
            </a:pPr>
            <a:r>
              <a:rPr lang="en-US" sz="2650">
                <a:solidFill>
                  <a:srgbClr val="000000"/>
                </a:solidFill>
                <a:latin typeface="Telegraf"/>
              </a:rPr>
              <a:t>Use the approximate method to calculate the real interest rate.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022944"/>
            <a:ext cx="3499486" cy="2493383"/>
          </a:xfrm>
          <a:prstGeom prst="rect">
            <a:avLst/>
          </a:prstGeom>
        </p:spPr>
      </p:pic>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3090257"/>
            <a:ext cx="16481874" cy="2776473"/>
          </a:xfrm>
          <a:prstGeom prst="rect">
            <a:avLst/>
          </a:prstGeom>
        </p:spPr>
        <p:txBody>
          <a:bodyPr anchor="t" rtlCol="false" tIns="0" lIns="0" bIns="0" rIns="0">
            <a:spAutoFit/>
          </a:bodyPr>
          <a:lstStyle/>
          <a:p>
            <a:pPr algn="ctr">
              <a:lnSpc>
                <a:spcPts val="5618"/>
              </a:lnSpc>
            </a:pPr>
          </a:p>
          <a:p>
            <a:pPr algn="ctr">
              <a:lnSpc>
                <a:spcPts val="5618"/>
              </a:lnSpc>
            </a:pPr>
            <a:r>
              <a:rPr lang="en-US" sz="2650">
                <a:solidFill>
                  <a:srgbClr val="000000"/>
                </a:solidFill>
                <a:latin typeface="League Spartan"/>
              </a:rPr>
              <a:t>30% - 5% = Real Intrest Rate of 25%.</a:t>
            </a:r>
          </a:p>
          <a:p>
            <a:pPr algn="ctr">
              <a:lnSpc>
                <a:spcPts val="5618"/>
              </a:lnSpc>
            </a:pPr>
          </a:p>
          <a:p>
            <a:pPr algn="ctr">
              <a:lnSpc>
                <a:spcPts val="5618"/>
              </a:lnSpc>
            </a:pP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022944"/>
            <a:ext cx="3499486" cy="2493383"/>
          </a:xfrm>
          <a:prstGeom prst="rect">
            <a:avLst/>
          </a:prstGeom>
        </p:spPr>
      </p:pic>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2535173"/>
            <a:ext cx="16481874" cy="3481323"/>
          </a:xfrm>
          <a:prstGeom prst="rect">
            <a:avLst/>
          </a:prstGeom>
        </p:spPr>
        <p:txBody>
          <a:bodyPr anchor="t" rtlCol="false" tIns="0" lIns="0" bIns="0" rIns="0">
            <a:spAutoFit/>
          </a:bodyPr>
          <a:lstStyle/>
          <a:p>
            <a:pPr algn="ctr">
              <a:lnSpc>
                <a:spcPts val="5618"/>
              </a:lnSpc>
            </a:pPr>
          </a:p>
          <a:p>
            <a:pPr algn="ctr">
              <a:lnSpc>
                <a:spcPts val="5618"/>
              </a:lnSpc>
            </a:pPr>
            <a:r>
              <a:rPr lang="en-US" sz="2650">
                <a:solidFill>
                  <a:srgbClr val="000000"/>
                </a:solidFill>
                <a:latin typeface="League Spartan"/>
              </a:rPr>
              <a:t>Real</a:t>
            </a:r>
            <a:r>
              <a:rPr lang="en-US" sz="2650">
                <a:solidFill>
                  <a:srgbClr val="000000"/>
                </a:solidFill>
                <a:latin typeface="League Spartan"/>
              </a:rPr>
              <a:t> Interest Rate: 10%</a:t>
            </a:r>
          </a:p>
          <a:p>
            <a:pPr algn="ctr">
              <a:lnSpc>
                <a:spcPts val="5618"/>
              </a:lnSpc>
            </a:pPr>
            <a:r>
              <a:rPr lang="en-US" sz="2650">
                <a:solidFill>
                  <a:srgbClr val="000000"/>
                </a:solidFill>
                <a:latin typeface="League Spartan"/>
              </a:rPr>
              <a:t>Inflation Rate: 10%</a:t>
            </a:r>
          </a:p>
          <a:p>
            <a:pPr algn="ctr">
              <a:lnSpc>
                <a:spcPts val="5618"/>
              </a:lnSpc>
            </a:pPr>
          </a:p>
          <a:p>
            <a:pPr algn="ctr">
              <a:lnSpc>
                <a:spcPts val="5618"/>
              </a:lnSpc>
            </a:pPr>
            <a:r>
              <a:rPr lang="en-US" sz="2650">
                <a:solidFill>
                  <a:srgbClr val="000000"/>
                </a:solidFill>
                <a:latin typeface="Telegraf"/>
              </a:rPr>
              <a:t>Use the approximate method to calculate the NOMINAL interest rate.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022944"/>
            <a:ext cx="3499486" cy="2493383"/>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3090257"/>
            <a:ext cx="16481874" cy="2776473"/>
          </a:xfrm>
          <a:prstGeom prst="rect">
            <a:avLst/>
          </a:prstGeom>
        </p:spPr>
        <p:txBody>
          <a:bodyPr anchor="t" rtlCol="false" tIns="0" lIns="0" bIns="0" rIns="0">
            <a:spAutoFit/>
          </a:bodyPr>
          <a:lstStyle/>
          <a:p>
            <a:pPr algn="ctr">
              <a:lnSpc>
                <a:spcPts val="5618"/>
              </a:lnSpc>
            </a:pPr>
          </a:p>
          <a:p>
            <a:pPr algn="ctr">
              <a:lnSpc>
                <a:spcPts val="5618"/>
              </a:lnSpc>
            </a:pPr>
            <a:r>
              <a:rPr lang="en-US" sz="2650">
                <a:solidFill>
                  <a:srgbClr val="000000"/>
                </a:solidFill>
                <a:latin typeface="League Spartan"/>
              </a:rPr>
              <a:t>1</a:t>
            </a:r>
            <a:r>
              <a:rPr lang="en-US" sz="2650">
                <a:solidFill>
                  <a:srgbClr val="000000"/>
                </a:solidFill>
                <a:latin typeface="League Spartan"/>
              </a:rPr>
              <a:t>0% + 10% = Nominal Intrest Rate of 20%.</a:t>
            </a:r>
          </a:p>
          <a:p>
            <a:pPr algn="ctr">
              <a:lnSpc>
                <a:spcPts val="5618"/>
              </a:lnSpc>
            </a:pPr>
          </a:p>
          <a:p>
            <a:pPr algn="ctr">
              <a:lnSpc>
                <a:spcPts val="5618"/>
              </a:lnSpc>
            </a:pP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022944"/>
            <a:ext cx="3499486" cy="2493383"/>
          </a:xfrm>
          <a:prstGeom prst="rect">
            <a:avLst/>
          </a:prstGeom>
        </p:spPr>
      </p:pic>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97172" y="5695432"/>
            <a:ext cx="4693657" cy="4693657"/>
          </a:xfrm>
          <a:prstGeom prst="rect">
            <a:avLst/>
          </a:prstGeom>
        </p:spPr>
      </p:pic>
      <p:grpSp>
        <p:nvGrpSpPr>
          <p:cNvPr name="Group 3" id="3"/>
          <p:cNvGrpSpPr/>
          <p:nvPr/>
        </p:nvGrpSpPr>
        <p:grpSpPr>
          <a:xfrm rot="0">
            <a:off x="969289" y="2747638"/>
            <a:ext cx="16349422" cy="2813777"/>
            <a:chOff x="0" y="0"/>
            <a:chExt cx="21799229" cy="3751703"/>
          </a:xfrm>
        </p:grpSpPr>
        <p:sp>
          <p:nvSpPr>
            <p:cNvPr name="TextBox 4" id="4"/>
            <p:cNvSpPr txBox="true"/>
            <p:nvPr/>
          </p:nvSpPr>
          <p:spPr>
            <a:xfrm rot="0">
              <a:off x="0" y="-85725"/>
              <a:ext cx="21799229" cy="3153029"/>
            </a:xfrm>
            <a:prstGeom prst="rect">
              <a:avLst/>
            </a:prstGeom>
          </p:spPr>
          <p:txBody>
            <a:bodyPr anchor="t" rtlCol="false" tIns="0" lIns="0" bIns="0" rIns="0">
              <a:spAutoFit/>
            </a:bodyPr>
            <a:lstStyle/>
            <a:p>
              <a:pPr algn="ctr">
                <a:lnSpc>
                  <a:spcPts val="9576"/>
                </a:lnSpc>
              </a:pPr>
              <a:r>
                <a:rPr lang="en-US" sz="7200" spc="-359">
                  <a:solidFill>
                    <a:srgbClr val="000000"/>
                  </a:solidFill>
                  <a:latin typeface="League Spartan"/>
                </a:rPr>
                <a:t>Expansionary and Contractionary Monetary Policy</a:t>
              </a:r>
            </a:p>
          </p:txBody>
        </p:sp>
        <p:sp>
          <p:nvSpPr>
            <p:cNvPr name="TextBox 5" id="5"/>
            <p:cNvSpPr txBox="true"/>
            <p:nvPr/>
          </p:nvSpPr>
          <p:spPr>
            <a:xfrm rot="0">
              <a:off x="0" y="3264023"/>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40587" y="939165"/>
            <a:ext cx="12430514" cy="9168765"/>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293820" y="939165"/>
            <a:ext cx="707814" cy="707814"/>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181136" y="939165"/>
            <a:ext cx="707814" cy="707814"/>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5293820" y="5523548"/>
            <a:ext cx="707814" cy="707814"/>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329985" y="5498739"/>
            <a:ext cx="732622" cy="732622"/>
          </a:xfrm>
          <a:prstGeom prst="rect">
            <a:avLst/>
          </a:prstGeom>
        </p:spPr>
      </p:pic>
      <p:grpSp>
        <p:nvGrpSpPr>
          <p:cNvPr name="Group 7" id="7"/>
          <p:cNvGrpSpPr/>
          <p:nvPr/>
        </p:nvGrpSpPr>
        <p:grpSpPr>
          <a:xfrm rot="0">
            <a:off x="1028700" y="99740"/>
            <a:ext cx="16349422" cy="1392775"/>
            <a:chOff x="0" y="0"/>
            <a:chExt cx="21799229" cy="1857034"/>
          </a:xfrm>
        </p:grpSpPr>
        <p:sp>
          <p:nvSpPr>
            <p:cNvPr name="TextBox 8" id="8"/>
            <p:cNvSpPr txBox="true"/>
            <p:nvPr/>
          </p:nvSpPr>
          <p:spPr>
            <a:xfrm rot="0">
              <a:off x="0" y="142875"/>
              <a:ext cx="21799229" cy="1029760"/>
            </a:xfrm>
            <a:prstGeom prst="rect">
              <a:avLst/>
            </a:prstGeom>
          </p:spPr>
          <p:txBody>
            <a:bodyPr anchor="t" rtlCol="false" tIns="0" lIns="0" bIns="0" rIns="0">
              <a:spAutoFit/>
            </a:bodyPr>
            <a:lstStyle/>
            <a:p>
              <a:pPr algn="ctr">
                <a:lnSpc>
                  <a:spcPts val="5510"/>
                </a:lnSpc>
              </a:pPr>
              <a:r>
                <a:rPr lang="en-US" sz="5800" spc="-290">
                  <a:solidFill>
                    <a:srgbClr val="000000"/>
                  </a:solidFill>
                  <a:latin typeface="League Spartan"/>
                </a:rPr>
                <a:t>Expansionary Monetary Policy</a:t>
              </a:r>
            </a:p>
          </p:txBody>
        </p:sp>
        <p:sp>
          <p:nvSpPr>
            <p:cNvPr name="TextBox 9" id="9"/>
            <p:cNvSpPr txBox="true"/>
            <p:nvPr/>
          </p:nvSpPr>
          <p:spPr>
            <a:xfrm rot="0">
              <a:off x="0" y="1369354"/>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903063" y="1962777"/>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During a recession . . . </a:t>
            </a:r>
          </a:p>
        </p:txBody>
      </p:sp>
      <p:sp>
        <p:nvSpPr>
          <p:cNvPr name="TextBox 12" id="12"/>
          <p:cNvSpPr txBox="true"/>
          <p:nvPr/>
        </p:nvSpPr>
        <p:spPr>
          <a:xfrm rot="0">
            <a:off x="903063" y="2858009"/>
            <a:ext cx="4540884" cy="2744217"/>
          </a:xfrm>
          <a:prstGeom prst="rect">
            <a:avLst/>
          </a:prstGeom>
        </p:spPr>
        <p:txBody>
          <a:bodyPr anchor="t" rtlCol="false" tIns="0" lIns="0" bIns="0" rIns="0">
            <a:spAutoFit/>
          </a:bodyPr>
          <a:lstStyle/>
          <a:p>
            <a:pPr marL="561339" indent="-280669" lvl="1">
              <a:lnSpc>
                <a:spcPts val="5511"/>
              </a:lnSpc>
              <a:buFont typeface="Arial"/>
              <a:buChar char="•"/>
            </a:pPr>
            <a:r>
              <a:rPr lang="en-US" sz="2599">
                <a:solidFill>
                  <a:srgbClr val="000000"/>
                </a:solidFill>
                <a:latin typeface="Telegraf"/>
              </a:rPr>
              <a:t>  Recessionary Gap</a:t>
            </a:r>
          </a:p>
          <a:p>
            <a:pPr marL="561339" indent="-280669" lvl="1">
              <a:lnSpc>
                <a:spcPts val="5511"/>
              </a:lnSpc>
              <a:buFont typeface="Arial"/>
              <a:buChar char="•"/>
            </a:pPr>
            <a:r>
              <a:rPr lang="en-US" sz="2599">
                <a:solidFill>
                  <a:srgbClr val="000000"/>
                </a:solidFill>
                <a:latin typeface="Telegraf"/>
              </a:rPr>
              <a:t>  Money Supply Increase</a:t>
            </a:r>
          </a:p>
          <a:p>
            <a:pPr marL="561339" indent="-280669" lvl="1">
              <a:lnSpc>
                <a:spcPts val="5511"/>
              </a:lnSpc>
              <a:buFont typeface="Arial"/>
              <a:buChar char="•"/>
            </a:pPr>
            <a:r>
              <a:rPr lang="en-US" sz="2599">
                <a:solidFill>
                  <a:srgbClr val="000000"/>
                </a:solidFill>
                <a:latin typeface="Telegraf"/>
              </a:rPr>
              <a:t>  Lower Interest Rate </a:t>
            </a:r>
          </a:p>
          <a:p>
            <a:pPr marL="561339" indent="-280669" lvl="1">
              <a:lnSpc>
                <a:spcPts val="5511"/>
              </a:lnSpc>
              <a:buFont typeface="Arial"/>
              <a:buChar char="•"/>
            </a:pPr>
            <a:r>
              <a:rPr lang="en-US" sz="2599">
                <a:solidFill>
                  <a:srgbClr val="000000"/>
                </a:solidFill>
                <a:latin typeface="Telegraf"/>
              </a:rPr>
              <a:t> Return to Equilibrium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0972800" y="6163957"/>
            <a:ext cx="7315200" cy="346557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6317742"/>
            <a:ext cx="7315200" cy="3311791"/>
          </a:xfrm>
          <a:prstGeom prst="rect">
            <a:avLst/>
          </a:prstGeom>
        </p:spPr>
      </p:pic>
      <p:sp>
        <p:nvSpPr>
          <p:cNvPr name="TextBox 4" id="4"/>
          <p:cNvSpPr txBox="true"/>
          <p:nvPr/>
        </p:nvSpPr>
        <p:spPr>
          <a:xfrm rot="0">
            <a:off x="1028700" y="2494499"/>
            <a:ext cx="16481874" cy="289064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Money Supply</a:t>
            </a:r>
          </a:p>
          <a:p>
            <a:pPr algn="ctr">
              <a:lnSpc>
                <a:spcPts val="6678"/>
              </a:lnSpc>
            </a:pPr>
            <a:r>
              <a:rPr lang="en-US" sz="3150">
                <a:solidFill>
                  <a:srgbClr val="000000"/>
                </a:solidFill>
                <a:latin typeface="Telegraf"/>
              </a:rPr>
              <a:t>The total amount of money in circulation in an economy.</a:t>
            </a:r>
          </a:p>
          <a:p>
            <a:pPr>
              <a:lnSpc>
                <a:spcPts val="4409"/>
              </a:lnSpc>
            </a:pPr>
          </a:p>
          <a:p>
            <a:pPr>
              <a:lnSpc>
                <a:spcPts val="4409"/>
              </a:lnSpc>
            </a:pP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707747" y="1489035"/>
            <a:ext cx="12046661" cy="8708430"/>
          </a:xfrm>
          <a:prstGeom prst="rect">
            <a:avLst/>
          </a:prstGeom>
        </p:spPr>
      </p:pic>
      <p:grpSp>
        <p:nvGrpSpPr>
          <p:cNvPr name="Group 3" id="3"/>
          <p:cNvGrpSpPr/>
          <p:nvPr/>
        </p:nvGrpSpPr>
        <p:grpSpPr>
          <a:xfrm rot="0">
            <a:off x="969289" y="96261"/>
            <a:ext cx="16349422" cy="1392774"/>
            <a:chOff x="0" y="0"/>
            <a:chExt cx="21799229" cy="1857032"/>
          </a:xfrm>
        </p:grpSpPr>
        <p:sp>
          <p:nvSpPr>
            <p:cNvPr name="TextBox 4" id="4"/>
            <p:cNvSpPr txBox="true"/>
            <p:nvPr/>
          </p:nvSpPr>
          <p:spPr>
            <a:xfrm rot="0">
              <a:off x="0" y="142875"/>
              <a:ext cx="21799229" cy="1029758"/>
            </a:xfrm>
            <a:prstGeom prst="rect">
              <a:avLst/>
            </a:prstGeom>
          </p:spPr>
          <p:txBody>
            <a:bodyPr anchor="t" rtlCol="false" tIns="0" lIns="0" bIns="0" rIns="0">
              <a:spAutoFit/>
            </a:bodyPr>
            <a:lstStyle/>
            <a:p>
              <a:pPr algn="ctr">
                <a:lnSpc>
                  <a:spcPts val="5509"/>
                </a:lnSpc>
              </a:pPr>
              <a:r>
                <a:rPr lang="en-US" sz="5799" spc="-289">
                  <a:solidFill>
                    <a:srgbClr val="000000"/>
                  </a:solidFill>
                  <a:latin typeface="League Spartan"/>
                </a:rPr>
                <a:t>Contractionary Monetary Policy</a:t>
              </a:r>
            </a:p>
          </p:txBody>
        </p:sp>
        <p:sp>
          <p:nvSpPr>
            <p:cNvPr name="TextBox 5" id="5"/>
            <p:cNvSpPr txBox="true"/>
            <p:nvPr/>
          </p:nvSpPr>
          <p:spPr>
            <a:xfrm rot="0">
              <a:off x="0" y="1369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03063" y="1962777"/>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During an expansion . . .</a:t>
            </a:r>
          </a:p>
        </p:txBody>
      </p:sp>
      <p:sp>
        <p:nvSpPr>
          <p:cNvPr name="TextBox 8" id="8"/>
          <p:cNvSpPr txBox="true"/>
          <p:nvPr/>
        </p:nvSpPr>
        <p:spPr>
          <a:xfrm rot="0">
            <a:off x="903063" y="3113646"/>
            <a:ext cx="5582826" cy="3358134"/>
          </a:xfrm>
          <a:prstGeom prst="rect">
            <a:avLst/>
          </a:prstGeom>
        </p:spPr>
        <p:txBody>
          <a:bodyPr anchor="t" rtlCol="false" tIns="0" lIns="0" bIns="0" rIns="0">
            <a:spAutoFit/>
          </a:bodyPr>
          <a:lstStyle/>
          <a:p>
            <a:pPr marL="561339" indent="-280669" lvl="1">
              <a:lnSpc>
                <a:spcPts val="5511"/>
              </a:lnSpc>
              <a:buFont typeface="Arial"/>
              <a:buChar char="•"/>
            </a:pPr>
            <a:r>
              <a:rPr lang="en-US" sz="2599">
                <a:solidFill>
                  <a:srgbClr val="000000"/>
                </a:solidFill>
                <a:latin typeface="Telegraf"/>
              </a:rPr>
              <a:t>  Inflationary Gap</a:t>
            </a:r>
          </a:p>
          <a:p>
            <a:pPr marL="561339" indent="-280669" lvl="1">
              <a:lnSpc>
                <a:spcPts val="5511"/>
              </a:lnSpc>
              <a:buFont typeface="Arial"/>
              <a:buChar char="•"/>
            </a:pPr>
            <a:r>
              <a:rPr lang="en-US" sz="2599">
                <a:solidFill>
                  <a:srgbClr val="000000"/>
                </a:solidFill>
                <a:latin typeface="Telegraf"/>
              </a:rPr>
              <a:t> Money Supply Decrease</a:t>
            </a:r>
          </a:p>
          <a:p>
            <a:pPr marL="561339" indent="-280669" lvl="1">
              <a:lnSpc>
                <a:spcPts val="5511"/>
              </a:lnSpc>
              <a:buFont typeface="Arial"/>
              <a:buChar char="•"/>
            </a:pPr>
            <a:r>
              <a:rPr lang="en-US" sz="2599">
                <a:solidFill>
                  <a:srgbClr val="000000"/>
                </a:solidFill>
                <a:latin typeface="Telegraf"/>
              </a:rPr>
              <a:t> Rising Interest Rates</a:t>
            </a:r>
          </a:p>
          <a:p>
            <a:pPr marL="561339" indent="-280669" lvl="1">
              <a:lnSpc>
                <a:spcPts val="5511"/>
              </a:lnSpc>
              <a:buFont typeface="Arial"/>
              <a:buChar char="•"/>
            </a:pPr>
            <a:r>
              <a:rPr lang="en-US" sz="2599">
                <a:solidFill>
                  <a:srgbClr val="000000"/>
                </a:solidFill>
                <a:latin typeface="Telegraf"/>
              </a:rPr>
              <a:t> Return to Equilibrium</a:t>
            </a:r>
          </a:p>
          <a:p>
            <a:pPr>
              <a:lnSpc>
                <a:spcPts val="4664"/>
              </a:lnSpc>
            </a:pPr>
            <a:r>
              <a:rPr lang="en-US" sz="2200">
                <a:solidFill>
                  <a:srgbClr val="000000"/>
                </a:solidFill>
                <a:latin typeface="Telegraf"/>
              </a:rPr>
              <a:t> </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707747" y="1338824"/>
            <a:ext cx="707814" cy="707814"/>
          </a:xfrm>
          <a:prstGeom prst="rect">
            <a:avLst/>
          </a:prstGeom>
        </p:spPr>
      </p:pic>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305481" y="1338824"/>
            <a:ext cx="707814" cy="707814"/>
          </a:xfrm>
          <a:prstGeom prst="rect">
            <a:avLst/>
          </a:prstGeom>
        </p:spPr>
      </p:pic>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5707747" y="5843250"/>
            <a:ext cx="707814" cy="707814"/>
          </a:xfrm>
          <a:prstGeom prst="rect">
            <a:avLst/>
          </a:prstGeom>
        </p:spPr>
      </p:pic>
      <p:pic>
        <p:nvPicPr>
          <p:cNvPr name="Picture 12" id="12"/>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305481" y="5739157"/>
            <a:ext cx="732622" cy="732622"/>
          </a:xfrm>
          <a:prstGeom prst="rect">
            <a:avLst/>
          </a:prstGeom>
        </p:spPr>
      </p:pic>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89768" y="3990607"/>
            <a:ext cx="3708464" cy="4114800"/>
          </a:xfrm>
          <a:prstGeom prst="rect">
            <a:avLst/>
          </a:prstGeom>
        </p:spPr>
      </p:pic>
      <p:grpSp>
        <p:nvGrpSpPr>
          <p:cNvPr name="Group 3" id="3"/>
          <p:cNvGrpSpPr/>
          <p:nvPr/>
        </p:nvGrpSpPr>
        <p:grpSpPr>
          <a:xfrm rot="0">
            <a:off x="969289" y="2022392"/>
            <a:ext cx="16349422" cy="1604102"/>
            <a:chOff x="0" y="0"/>
            <a:chExt cx="21799229" cy="2138803"/>
          </a:xfrm>
        </p:grpSpPr>
        <p:sp>
          <p:nvSpPr>
            <p:cNvPr name="TextBox 4" id="4"/>
            <p:cNvSpPr txBox="true"/>
            <p:nvPr/>
          </p:nvSpPr>
          <p:spPr>
            <a:xfrm rot="0">
              <a:off x="0" y="-85725"/>
              <a:ext cx="21799229" cy="1540129"/>
            </a:xfrm>
            <a:prstGeom prst="rect">
              <a:avLst/>
            </a:prstGeom>
          </p:spPr>
          <p:txBody>
            <a:bodyPr anchor="t" rtlCol="false" tIns="0" lIns="0" bIns="0" rIns="0">
              <a:spAutoFit/>
            </a:bodyPr>
            <a:lstStyle/>
            <a:p>
              <a:pPr algn="ctr">
                <a:lnSpc>
                  <a:spcPts val="9576"/>
                </a:lnSpc>
              </a:pPr>
              <a:r>
                <a:rPr lang="en-US" sz="7200" spc="-359">
                  <a:solidFill>
                    <a:srgbClr val="000000"/>
                  </a:solidFill>
                  <a:latin typeface="League Spartan"/>
                </a:rPr>
                <a:t>Effectiveness of Monetary Policy</a:t>
              </a:r>
            </a:p>
          </p:txBody>
        </p:sp>
        <p:sp>
          <p:nvSpPr>
            <p:cNvPr name="TextBox 5" id="5"/>
            <p:cNvSpPr txBox="true"/>
            <p:nvPr/>
          </p:nvSpPr>
          <p:spPr>
            <a:xfrm rot="0">
              <a:off x="0" y="1651123"/>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793195" y="5613471"/>
            <a:ext cx="4591742" cy="4673529"/>
          </a:xfrm>
          <a:prstGeom prst="rect">
            <a:avLst/>
          </a:prstGeom>
        </p:spPr>
      </p:pic>
      <p:grpSp>
        <p:nvGrpSpPr>
          <p:cNvPr name="Group 3" id="3"/>
          <p:cNvGrpSpPr/>
          <p:nvPr/>
        </p:nvGrpSpPr>
        <p:grpSpPr>
          <a:xfrm rot="0">
            <a:off x="969289" y="437964"/>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Challenges with Monetary Policy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03063" y="2311372"/>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Low consumer and business confidence</a:t>
            </a:r>
          </a:p>
        </p:txBody>
      </p:sp>
      <p:sp>
        <p:nvSpPr>
          <p:cNvPr name="TextBox 8" id="8"/>
          <p:cNvSpPr txBox="true"/>
          <p:nvPr/>
        </p:nvSpPr>
        <p:spPr>
          <a:xfrm rot="0">
            <a:off x="903063" y="3497070"/>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Limited impact of interest rates when already low</a:t>
            </a:r>
          </a:p>
        </p:txBody>
      </p:sp>
      <p:sp>
        <p:nvSpPr>
          <p:cNvPr name="TextBox 9" id="9"/>
          <p:cNvSpPr txBox="true"/>
          <p:nvPr/>
        </p:nvSpPr>
        <p:spPr>
          <a:xfrm rot="0">
            <a:off x="903063" y="4640397"/>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Conflict with other government objectives</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58000" y="5712185"/>
            <a:ext cx="4572000" cy="4114800"/>
          </a:xfrm>
          <a:prstGeom prst="rect">
            <a:avLst/>
          </a:prstGeom>
        </p:spPr>
      </p:pic>
      <p:grpSp>
        <p:nvGrpSpPr>
          <p:cNvPr name="Group 3" id="3"/>
          <p:cNvGrpSpPr/>
          <p:nvPr/>
        </p:nvGrpSpPr>
        <p:grpSpPr>
          <a:xfrm rot="0">
            <a:off x="969289" y="437964"/>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Strengths of Monetary Policy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028700" y="2311372"/>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Short Time Lags</a:t>
            </a:r>
          </a:p>
        </p:txBody>
      </p:sp>
      <p:sp>
        <p:nvSpPr>
          <p:cNvPr name="TextBox 8" id="8"/>
          <p:cNvSpPr txBox="true"/>
          <p:nvPr/>
        </p:nvSpPr>
        <p:spPr>
          <a:xfrm rot="0">
            <a:off x="1028700" y="3706227"/>
            <a:ext cx="16481874" cy="794004"/>
          </a:xfrm>
          <a:prstGeom prst="rect">
            <a:avLst/>
          </a:prstGeom>
        </p:spPr>
        <p:txBody>
          <a:bodyPr anchor="t" rtlCol="false" tIns="0" lIns="0" bIns="0" rIns="0">
            <a:spAutoFit/>
          </a:bodyPr>
          <a:lstStyle/>
          <a:p>
            <a:pPr>
              <a:lnSpc>
                <a:spcPts val="6678"/>
              </a:lnSpc>
            </a:pPr>
            <a:r>
              <a:rPr lang="en-US" sz="3150">
                <a:solidFill>
                  <a:srgbClr val="000000"/>
                </a:solidFill>
                <a:latin typeface="Telegraf Bold"/>
              </a:rPr>
              <a:t>Flexible and Reversable</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42993" y="6072967"/>
            <a:ext cx="2402014" cy="4114800"/>
          </a:xfrm>
          <a:prstGeom prst="rect">
            <a:avLst/>
          </a:prstGeom>
        </p:spPr>
      </p:pic>
      <p:grpSp>
        <p:nvGrpSpPr>
          <p:cNvPr name="Group 3" id="3"/>
          <p:cNvGrpSpPr/>
          <p:nvPr/>
        </p:nvGrpSpPr>
        <p:grpSpPr>
          <a:xfrm rot="0">
            <a:off x="909878" y="609970"/>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669284" y="2680970"/>
            <a:ext cx="13330492" cy="24625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SPEC/3/ECONO/HP1/ENG/TZ0/XX/M </a:t>
            </a:r>
          </a:p>
          <a:p>
            <a:pPr>
              <a:lnSpc>
                <a:spcPts val="3919"/>
              </a:lnSpc>
            </a:pPr>
          </a:p>
          <a:p>
            <a:pPr>
              <a:lnSpc>
                <a:spcPts val="3919"/>
              </a:lnSpc>
            </a:pPr>
            <a:r>
              <a:rPr lang="en-US" sz="2799">
                <a:solidFill>
                  <a:srgbClr val="FFFFFF"/>
                </a:solidFill>
                <a:latin typeface="League Spartan Bold"/>
              </a:rPr>
              <a:t>Explain two tools open to a central bank to conduct expansionary monetary policy</a:t>
            </a:r>
          </a:p>
          <a:p>
            <a:pPr>
              <a:lnSpc>
                <a:spcPts val="3919"/>
              </a:lnSpc>
            </a:pP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85195" y="1898953"/>
            <a:ext cx="10055879" cy="1935502"/>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0159404" y="1898953"/>
            <a:ext cx="8128596" cy="8199279"/>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42993" y="6072967"/>
            <a:ext cx="2402014" cy="4114800"/>
          </a:xfrm>
          <a:prstGeom prst="rect">
            <a:avLst/>
          </a:prstGeom>
        </p:spPr>
      </p:pic>
      <p:grpSp>
        <p:nvGrpSpPr>
          <p:cNvPr name="Group 3" id="3"/>
          <p:cNvGrpSpPr/>
          <p:nvPr/>
        </p:nvGrpSpPr>
        <p:grpSpPr>
          <a:xfrm rot="0">
            <a:off x="909878" y="609970"/>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669284" y="2680970"/>
            <a:ext cx="13330492" cy="24625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N15/3/ECONO/HP1/ENG/TZ0/XX</a:t>
            </a:r>
          </a:p>
          <a:p>
            <a:pPr>
              <a:lnSpc>
                <a:spcPts val="3919"/>
              </a:lnSpc>
            </a:pPr>
          </a:p>
          <a:p>
            <a:pPr>
              <a:lnSpc>
                <a:spcPts val="3919"/>
              </a:lnSpc>
            </a:pPr>
            <a:r>
              <a:rPr lang="en-US" sz="2799">
                <a:solidFill>
                  <a:srgbClr val="FFFFFF"/>
                </a:solidFill>
                <a:latin typeface="League Spartan Bold"/>
              </a:rPr>
              <a:t>Explain why, using the monetarist/new classical model, the economy will always return to the full employment level of output following a recession.</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494499"/>
            <a:ext cx="16481874" cy="5433822"/>
          </a:xfrm>
          <a:prstGeom prst="rect">
            <a:avLst/>
          </a:prstGeom>
        </p:spPr>
        <p:txBody>
          <a:bodyPr anchor="t" rtlCol="false" tIns="0" lIns="0" bIns="0" rIns="0">
            <a:spAutoFit/>
          </a:bodyPr>
          <a:lstStyle/>
          <a:p>
            <a:pPr marL="680085" indent="-340042" lvl="1">
              <a:lnSpc>
                <a:spcPts val="6678"/>
              </a:lnSpc>
              <a:buFont typeface="Arial"/>
              <a:buChar char="•"/>
            </a:pPr>
            <a:r>
              <a:rPr lang="en-US" sz="3150">
                <a:solidFill>
                  <a:srgbClr val="000000"/>
                </a:solidFill>
                <a:latin typeface="Telegraf Bold"/>
              </a:rPr>
              <a:t>  Determines the money supply and interest rate</a:t>
            </a:r>
          </a:p>
          <a:p>
            <a:pPr marL="680085" indent="-340042" lvl="1">
              <a:lnSpc>
                <a:spcPts val="6678"/>
              </a:lnSpc>
              <a:buFont typeface="Arial"/>
              <a:buChar char="•"/>
            </a:pPr>
            <a:r>
              <a:rPr lang="en-US" sz="3150">
                <a:solidFill>
                  <a:srgbClr val="000000"/>
                </a:solidFill>
                <a:latin typeface="Telegraf Bold"/>
              </a:rPr>
              <a:t>  Prints money and mints coins</a:t>
            </a:r>
          </a:p>
          <a:p>
            <a:pPr marL="680085" indent="-340042" lvl="1">
              <a:lnSpc>
                <a:spcPts val="6678"/>
              </a:lnSpc>
              <a:buFont typeface="Arial"/>
              <a:buChar char="•"/>
            </a:pPr>
            <a:r>
              <a:rPr lang="en-US" sz="3150">
                <a:solidFill>
                  <a:srgbClr val="000000"/>
                </a:solidFill>
                <a:latin typeface="Telegraf Bold"/>
              </a:rPr>
              <a:t>  'Last Resort' lender for commercial banks</a:t>
            </a:r>
          </a:p>
          <a:p>
            <a:pPr marL="680085" indent="-340042" lvl="1">
              <a:lnSpc>
                <a:spcPts val="6678"/>
              </a:lnSpc>
              <a:buFont typeface="Arial"/>
              <a:buChar char="•"/>
            </a:pPr>
            <a:r>
              <a:rPr lang="en-US" sz="3150">
                <a:solidFill>
                  <a:srgbClr val="000000"/>
                </a:solidFill>
                <a:latin typeface="Telegraf Bold"/>
              </a:rPr>
              <a:t>  Open Market Operations (Buying/Selling Bonds)</a:t>
            </a:r>
          </a:p>
          <a:p>
            <a:pPr marL="680085" indent="-340042" lvl="1">
              <a:lnSpc>
                <a:spcPts val="6678"/>
              </a:lnSpc>
              <a:buFont typeface="Arial"/>
              <a:buChar char="•"/>
            </a:pPr>
            <a:r>
              <a:rPr lang="en-US" sz="3150">
                <a:solidFill>
                  <a:srgbClr val="000000"/>
                </a:solidFill>
                <a:latin typeface="Telegraf Bold"/>
              </a:rPr>
              <a:t>  Regulates the banking system (Required Reserve Ratio)</a:t>
            </a: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343679" y="6172200"/>
            <a:ext cx="4666268"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Central Bank Functions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813311" y="2561092"/>
            <a:ext cx="6948218" cy="6131346"/>
          </a:xfrm>
          <a:prstGeom prst="rect">
            <a:avLst/>
          </a:prstGeom>
        </p:spPr>
      </p:pic>
      <p:sp>
        <p:nvSpPr>
          <p:cNvPr name="TextBox 3" id="3"/>
          <p:cNvSpPr txBox="true"/>
          <p:nvPr/>
        </p:nvSpPr>
        <p:spPr>
          <a:xfrm rot="0">
            <a:off x="542062" y="2351088"/>
            <a:ext cx="10280774" cy="5918200"/>
          </a:xfrm>
          <a:prstGeom prst="rect">
            <a:avLst/>
          </a:prstGeom>
        </p:spPr>
        <p:txBody>
          <a:bodyPr anchor="t" rtlCol="false" tIns="0" lIns="0" bIns="0" rIns="0">
            <a:spAutoFit/>
          </a:bodyPr>
          <a:lstStyle/>
          <a:p>
            <a:pPr>
              <a:lnSpc>
                <a:spcPts val="3290"/>
              </a:lnSpc>
            </a:pPr>
            <a:r>
              <a:rPr lang="en-US" sz="2350">
                <a:solidFill>
                  <a:srgbClr val="000000"/>
                </a:solidFill>
                <a:latin typeface="Telegraf"/>
              </a:rPr>
              <a:t>There is only a certain amount of money available in an economy therefore, the supply of the money supply is </a:t>
            </a:r>
            <a:r>
              <a:rPr lang="en-US" sz="2350">
                <a:solidFill>
                  <a:srgbClr val="000000"/>
                </a:solidFill>
                <a:latin typeface="Telegraf Bold"/>
              </a:rPr>
              <a:t>fixed </a:t>
            </a:r>
            <a:r>
              <a:rPr lang="en-US" sz="2350">
                <a:solidFill>
                  <a:srgbClr val="000000"/>
                </a:solidFill>
                <a:latin typeface="Telegraf"/>
              </a:rPr>
              <a:t>or </a:t>
            </a:r>
            <a:r>
              <a:rPr lang="en-US" sz="2350">
                <a:solidFill>
                  <a:srgbClr val="000000"/>
                </a:solidFill>
                <a:latin typeface="Telegraf Bold"/>
              </a:rPr>
              <a:t>perfectly inelastic. (</a:t>
            </a:r>
            <a:r>
              <a:rPr lang="en-US" sz="2350">
                <a:solidFill>
                  <a:srgbClr val="000000"/>
                </a:solidFill>
                <a:latin typeface="Telegraf"/>
              </a:rPr>
              <a:t>Sm</a:t>
            </a:r>
            <a:r>
              <a:rPr lang="en-US" sz="2350">
                <a:solidFill>
                  <a:srgbClr val="000000"/>
                </a:solidFill>
                <a:latin typeface="Telegraf Bold"/>
              </a:rPr>
              <a:t>)</a:t>
            </a:r>
          </a:p>
          <a:p>
            <a:pPr>
              <a:lnSpc>
                <a:spcPts val="3290"/>
              </a:lnSpc>
            </a:pPr>
          </a:p>
          <a:p>
            <a:pPr>
              <a:lnSpc>
                <a:spcPts val="3290"/>
              </a:lnSpc>
            </a:pPr>
            <a:r>
              <a:rPr lang="en-US" sz="2350">
                <a:solidFill>
                  <a:srgbClr val="000000"/>
                </a:solidFill>
                <a:latin typeface="Telegraf"/>
              </a:rPr>
              <a:t>A nation's central bank can choose to intervene and increase the total money supply in an economy.   </a:t>
            </a:r>
          </a:p>
          <a:p>
            <a:pPr>
              <a:lnSpc>
                <a:spcPts val="3290"/>
              </a:lnSpc>
            </a:pPr>
          </a:p>
          <a:p>
            <a:pPr>
              <a:lnSpc>
                <a:spcPts val="3430"/>
              </a:lnSpc>
            </a:pPr>
            <a:r>
              <a:rPr lang="en-US" sz="2450">
                <a:solidFill>
                  <a:srgbClr val="000000"/>
                </a:solidFill>
                <a:latin typeface="Telegraf"/>
              </a:rPr>
              <a:t>The relationship between the quantity of money and interest rate is </a:t>
            </a:r>
            <a:r>
              <a:rPr lang="en-US" sz="2450">
                <a:solidFill>
                  <a:srgbClr val="000000"/>
                </a:solidFill>
                <a:latin typeface="Telegraf Bold"/>
              </a:rPr>
              <a:t>INVERSE.  </a:t>
            </a:r>
            <a:r>
              <a:rPr lang="en-US" sz="2450">
                <a:solidFill>
                  <a:srgbClr val="000000"/>
                </a:solidFill>
                <a:latin typeface="Telegraf"/>
              </a:rPr>
              <a:t>A lower interest rate and increased money supply are designed to stimulate the economy. </a:t>
            </a:r>
          </a:p>
          <a:p>
            <a:pPr>
              <a:lnSpc>
                <a:spcPts val="3430"/>
              </a:lnSpc>
            </a:pPr>
          </a:p>
          <a:p>
            <a:pPr>
              <a:lnSpc>
                <a:spcPts val="3430"/>
              </a:lnSpc>
            </a:pPr>
            <a:r>
              <a:rPr lang="en-US" sz="2450">
                <a:solidFill>
                  <a:srgbClr val="000000"/>
                </a:solidFill>
                <a:latin typeface="Telegraf"/>
              </a:rPr>
              <a:t>This Monetary Policy is used to increase both Consumption and Investment, increasing AD</a:t>
            </a:r>
          </a:p>
          <a:p>
            <a:pPr>
              <a:lnSpc>
                <a:spcPts val="3710"/>
              </a:lnSpc>
            </a:pPr>
          </a:p>
        </p:txBody>
      </p:sp>
      <p:grpSp>
        <p:nvGrpSpPr>
          <p:cNvPr name="Group 4" id="4"/>
          <p:cNvGrpSpPr/>
          <p:nvPr/>
        </p:nvGrpSpPr>
        <p:grpSpPr>
          <a:xfrm rot="0">
            <a:off x="1028700" y="257092"/>
            <a:ext cx="16349422" cy="2304000"/>
            <a:chOff x="0" y="0"/>
            <a:chExt cx="21799229" cy="3072000"/>
          </a:xfrm>
        </p:grpSpPr>
        <p:sp>
          <p:nvSpPr>
            <p:cNvPr name="TextBox 5" id="5"/>
            <p:cNvSpPr txBox="true"/>
            <p:nvPr/>
          </p:nvSpPr>
          <p:spPr>
            <a:xfrm rot="0">
              <a:off x="0" y="161925"/>
              <a:ext cx="21799229" cy="2225676"/>
            </a:xfrm>
            <a:prstGeom prst="rect">
              <a:avLst/>
            </a:prstGeom>
          </p:spPr>
          <p:txBody>
            <a:bodyPr anchor="t" rtlCol="false" tIns="0" lIns="0" bIns="0" rIns="0">
              <a:spAutoFit/>
            </a:bodyPr>
            <a:lstStyle/>
            <a:p>
              <a:pPr marL="1424943" indent="-712472" lvl="1">
                <a:lnSpc>
                  <a:spcPts val="6270"/>
                </a:lnSpc>
                <a:buFont typeface="Arial"/>
                <a:buChar char="•"/>
              </a:pPr>
              <a:r>
                <a:rPr lang="en-US" sz="6600" spc="-330">
                  <a:solidFill>
                    <a:srgbClr val="000000"/>
                  </a:solidFill>
                  <a:latin typeface="League Spartan"/>
                </a:rPr>
                <a:t>Determines Money Supply and Interest Rate</a:t>
              </a:r>
            </a:p>
          </p:txBody>
        </p:sp>
        <p:sp>
          <p:nvSpPr>
            <p:cNvPr name="TextBox 6" id="6"/>
            <p:cNvSpPr txBox="true"/>
            <p:nvPr/>
          </p:nvSpPr>
          <p:spPr>
            <a:xfrm rot="0">
              <a:off x="0" y="25843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92186" y="5715764"/>
            <a:ext cx="5103628" cy="4114800"/>
          </a:xfrm>
          <a:prstGeom prst="rect">
            <a:avLst/>
          </a:prstGeom>
        </p:spPr>
      </p:pic>
      <p:sp>
        <p:nvSpPr>
          <p:cNvPr name="TextBox 3" id="3"/>
          <p:cNvSpPr txBox="true"/>
          <p:nvPr/>
        </p:nvSpPr>
        <p:spPr>
          <a:xfrm rot="0">
            <a:off x="962474" y="2089604"/>
            <a:ext cx="16481874" cy="3258185"/>
          </a:xfrm>
          <a:prstGeom prst="rect">
            <a:avLst/>
          </a:prstGeom>
        </p:spPr>
        <p:txBody>
          <a:bodyPr anchor="t" rtlCol="false" tIns="0" lIns="0" bIns="0" rIns="0">
            <a:spAutoFit/>
          </a:bodyPr>
          <a:lstStyle/>
          <a:p>
            <a:pPr>
              <a:lnSpc>
                <a:spcPts val="3570"/>
              </a:lnSpc>
            </a:pPr>
          </a:p>
          <a:p>
            <a:pPr>
              <a:lnSpc>
                <a:spcPts val="3710"/>
              </a:lnSpc>
            </a:pPr>
            <a:r>
              <a:rPr lang="en-US" sz="2650">
                <a:solidFill>
                  <a:srgbClr val="000000"/>
                </a:solidFill>
                <a:latin typeface="Telegraf"/>
              </a:rPr>
              <a:t>The Central Bank is in charge of printing banknotes and minting coins. </a:t>
            </a:r>
          </a:p>
          <a:p>
            <a:pPr>
              <a:lnSpc>
                <a:spcPts val="3710"/>
              </a:lnSpc>
            </a:pPr>
          </a:p>
          <a:p>
            <a:pPr>
              <a:lnSpc>
                <a:spcPts val="3710"/>
              </a:lnSpc>
            </a:pPr>
            <a:r>
              <a:rPr lang="en-US" sz="2650">
                <a:solidFill>
                  <a:srgbClr val="000000"/>
                </a:solidFill>
                <a:latin typeface="Telegraf"/>
              </a:rPr>
              <a:t>This gives them the ability to :</a:t>
            </a:r>
          </a:p>
          <a:p>
            <a:pPr marL="572138" indent="-286069" lvl="1">
              <a:lnSpc>
                <a:spcPts val="3710"/>
              </a:lnSpc>
              <a:buFont typeface="Arial"/>
              <a:buChar char="•"/>
            </a:pPr>
            <a:r>
              <a:rPr lang="en-US" sz="2650">
                <a:solidFill>
                  <a:srgbClr val="000000"/>
                </a:solidFill>
                <a:latin typeface="Telegraf"/>
              </a:rPr>
              <a:t> control the money supply </a:t>
            </a:r>
          </a:p>
          <a:p>
            <a:pPr marL="572138" indent="-286069" lvl="1">
              <a:lnSpc>
                <a:spcPts val="3710"/>
              </a:lnSpc>
              <a:buFont typeface="Arial"/>
              <a:buChar char="•"/>
            </a:pPr>
            <a:r>
              <a:rPr lang="en-US" sz="2650">
                <a:solidFill>
                  <a:srgbClr val="000000"/>
                </a:solidFill>
                <a:latin typeface="Telegraf"/>
              </a:rPr>
              <a:t> replace old or illegible banknotes</a:t>
            </a:r>
          </a:p>
          <a:p>
            <a:pPr marL="572138" indent="-286069" lvl="1">
              <a:lnSpc>
                <a:spcPts val="3710"/>
              </a:lnSpc>
              <a:buFont typeface="Arial"/>
              <a:buChar char="•"/>
            </a:pPr>
            <a:r>
              <a:rPr lang="en-US" sz="2650">
                <a:solidFill>
                  <a:srgbClr val="000000"/>
                </a:solidFill>
                <a:latin typeface="Telegraf"/>
              </a:rPr>
              <a:t> regulate counterfeit notes by implementing security features within the notes. </a:t>
            </a:r>
          </a:p>
        </p:txBody>
      </p:sp>
      <p:grpSp>
        <p:nvGrpSpPr>
          <p:cNvPr name="Group 4" id="4"/>
          <p:cNvGrpSpPr/>
          <p:nvPr/>
        </p:nvGrpSpPr>
        <p:grpSpPr>
          <a:xfrm rot="0">
            <a:off x="1028700" y="652379"/>
            <a:ext cx="16349422" cy="1513425"/>
            <a:chOff x="0" y="0"/>
            <a:chExt cx="21799229" cy="2017900"/>
          </a:xfrm>
        </p:grpSpPr>
        <p:sp>
          <p:nvSpPr>
            <p:cNvPr name="TextBox 5" id="5"/>
            <p:cNvSpPr txBox="true"/>
            <p:nvPr/>
          </p:nvSpPr>
          <p:spPr>
            <a:xfrm rot="0">
              <a:off x="0" y="161925"/>
              <a:ext cx="21799229" cy="1171576"/>
            </a:xfrm>
            <a:prstGeom prst="rect">
              <a:avLst/>
            </a:prstGeom>
          </p:spPr>
          <p:txBody>
            <a:bodyPr anchor="t" rtlCol="false" tIns="0" lIns="0" bIns="0" rIns="0">
              <a:spAutoFit/>
            </a:bodyPr>
            <a:lstStyle/>
            <a:p>
              <a:pPr>
                <a:lnSpc>
                  <a:spcPts val="6270"/>
                </a:lnSpc>
              </a:pPr>
              <a:r>
                <a:rPr lang="en-US" sz="6600" spc="-330">
                  <a:solidFill>
                    <a:srgbClr val="000000"/>
                  </a:solidFill>
                  <a:latin typeface="League Spartan"/>
                </a:rPr>
                <a:t>2. Prints Money and Mints Coins</a:t>
              </a:r>
            </a:p>
          </p:txBody>
        </p:sp>
        <p:sp>
          <p:nvSpPr>
            <p:cNvPr name="TextBox 6" id="6"/>
            <p:cNvSpPr txBox="true"/>
            <p:nvPr/>
          </p:nvSpPr>
          <p:spPr>
            <a:xfrm rot="0">
              <a:off x="0" y="15302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9289" y="1871272"/>
            <a:ext cx="16481874" cy="3724910"/>
          </a:xfrm>
          <a:prstGeom prst="rect">
            <a:avLst/>
          </a:prstGeom>
        </p:spPr>
        <p:txBody>
          <a:bodyPr anchor="t" rtlCol="false" tIns="0" lIns="0" bIns="0" rIns="0">
            <a:spAutoFit/>
          </a:bodyPr>
          <a:lstStyle/>
          <a:p>
            <a:pPr>
              <a:lnSpc>
                <a:spcPts val="3570"/>
              </a:lnSpc>
            </a:pPr>
          </a:p>
          <a:p>
            <a:pPr>
              <a:lnSpc>
                <a:spcPts val="3710"/>
              </a:lnSpc>
            </a:pPr>
            <a:r>
              <a:rPr lang="en-US" sz="2650">
                <a:solidFill>
                  <a:srgbClr val="000000"/>
                </a:solidFill>
                <a:latin typeface="Telegraf"/>
              </a:rPr>
              <a:t>If consumers lose confidence in the banking system, everyone will rush to take out their money (known as a ' run on the bank' ) . </a:t>
            </a:r>
          </a:p>
          <a:p>
            <a:pPr>
              <a:lnSpc>
                <a:spcPts val="3710"/>
              </a:lnSpc>
            </a:pPr>
          </a:p>
          <a:p>
            <a:pPr>
              <a:lnSpc>
                <a:spcPts val="3710"/>
              </a:lnSpc>
            </a:pPr>
            <a:r>
              <a:rPr lang="en-US" sz="2650">
                <a:solidFill>
                  <a:srgbClr val="000000"/>
                </a:solidFill>
                <a:latin typeface="Telegraf"/>
              </a:rPr>
              <a:t>Banks will not have this money on hand and therefore, run out of money very quickly. </a:t>
            </a:r>
          </a:p>
          <a:p>
            <a:pPr>
              <a:lnSpc>
                <a:spcPts val="3710"/>
              </a:lnSpc>
            </a:pPr>
          </a:p>
          <a:p>
            <a:pPr>
              <a:lnSpc>
                <a:spcPts val="3710"/>
              </a:lnSpc>
            </a:pPr>
            <a:r>
              <a:rPr lang="en-US" sz="2650">
                <a:solidFill>
                  <a:srgbClr val="000000"/>
                </a:solidFill>
                <a:latin typeface="Telegraf"/>
              </a:rPr>
              <a:t>In this scenario, a central bank typically guarantees deposits up to a certain amount.  Additionally, it may step in and limit withdrawal amounts, close banks, or give loans. </a:t>
            </a:r>
          </a:p>
        </p:txBody>
      </p:sp>
      <p:grpSp>
        <p:nvGrpSpPr>
          <p:cNvPr name="Group 3" id="3"/>
          <p:cNvGrpSpPr/>
          <p:nvPr/>
        </p:nvGrpSpPr>
        <p:grpSpPr>
          <a:xfrm rot="0">
            <a:off x="969289" y="504825"/>
            <a:ext cx="16349422" cy="2304000"/>
            <a:chOff x="0" y="0"/>
            <a:chExt cx="21799229" cy="3072000"/>
          </a:xfrm>
        </p:grpSpPr>
        <p:sp>
          <p:nvSpPr>
            <p:cNvPr name="TextBox 4" id="4"/>
            <p:cNvSpPr txBox="true"/>
            <p:nvPr/>
          </p:nvSpPr>
          <p:spPr>
            <a:xfrm rot="0">
              <a:off x="0" y="161925"/>
              <a:ext cx="21799229" cy="2225676"/>
            </a:xfrm>
            <a:prstGeom prst="rect">
              <a:avLst/>
            </a:prstGeom>
          </p:spPr>
          <p:txBody>
            <a:bodyPr anchor="t" rtlCol="false" tIns="0" lIns="0" bIns="0" rIns="0">
              <a:spAutoFit/>
            </a:bodyPr>
            <a:lstStyle/>
            <a:p>
              <a:pPr>
                <a:lnSpc>
                  <a:spcPts val="6270"/>
                </a:lnSpc>
              </a:pPr>
              <a:r>
                <a:rPr lang="en-US" sz="6600" spc="-330">
                  <a:solidFill>
                    <a:srgbClr val="000000"/>
                  </a:solidFill>
                  <a:latin typeface="League Spartan"/>
                </a:rPr>
                <a:t>3.  'Last Resort' Lender for Commercial Banks</a:t>
              </a:r>
            </a:p>
          </p:txBody>
        </p:sp>
        <p:sp>
          <p:nvSpPr>
            <p:cNvPr name="TextBox 5" id="5"/>
            <p:cNvSpPr txBox="true"/>
            <p:nvPr/>
          </p:nvSpPr>
          <p:spPr>
            <a:xfrm rot="0">
              <a:off x="0" y="25843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pic>
        <p:nvPicPr>
          <p:cNvPr name="Picture 7" id="7">
            <a:hlinkClick r:id="rId4" tooltip="https://www.youtube.com/watch?v=OTJCI1FNBfA&amp;ab_channel=IanBroff"/>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25048" y="5877341"/>
            <a:ext cx="4289178" cy="3018509"/>
          </a:xfrm>
          <a:prstGeom prst="rect">
            <a:avLst/>
          </a:prstGeom>
        </p:spPr>
      </p:pic>
      <p:sp>
        <p:nvSpPr>
          <p:cNvPr name="TextBox 8" id="8"/>
          <p:cNvSpPr txBox="true"/>
          <p:nvPr/>
        </p:nvSpPr>
        <p:spPr>
          <a:xfrm rot="0">
            <a:off x="6494159" y="8609965"/>
            <a:ext cx="5299682" cy="1677035"/>
          </a:xfrm>
          <a:prstGeom prst="rect">
            <a:avLst/>
          </a:prstGeom>
        </p:spPr>
        <p:txBody>
          <a:bodyPr anchor="t" rtlCol="false" tIns="0" lIns="0" bIns="0" rIns="0">
            <a:spAutoFit/>
          </a:bodyPr>
          <a:lstStyle/>
          <a:p>
            <a:pPr algn="ctr">
              <a:lnSpc>
                <a:spcPts val="3570"/>
              </a:lnSpc>
            </a:pPr>
          </a:p>
          <a:p>
            <a:pPr algn="ctr">
              <a:lnSpc>
                <a:spcPts val="2310"/>
              </a:lnSpc>
            </a:pPr>
            <a:r>
              <a:rPr lang="en-US" sz="1650">
                <a:solidFill>
                  <a:srgbClr val="000000"/>
                </a:solidFill>
                <a:latin typeface="Telegraf"/>
              </a:rPr>
              <a:t>The run on the bank from 'It's A Wonderful Life'.</a:t>
            </a:r>
          </a:p>
          <a:p>
            <a:pPr algn="ctr">
              <a:lnSpc>
                <a:spcPts val="3710"/>
              </a:lnSpc>
            </a:pPr>
          </a:p>
          <a:p>
            <a:pPr algn="ctr">
              <a:lnSpc>
                <a:spcPts val="371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765380"/>
            <a:ext cx="4114800" cy="4114800"/>
          </a:xfrm>
          <a:prstGeom prst="rect">
            <a:avLst/>
          </a:prstGeom>
        </p:spPr>
      </p:pic>
      <p:sp>
        <p:nvSpPr>
          <p:cNvPr name="TextBox 3" id="3"/>
          <p:cNvSpPr txBox="true"/>
          <p:nvPr/>
        </p:nvSpPr>
        <p:spPr>
          <a:xfrm rot="0">
            <a:off x="1028700" y="2995908"/>
            <a:ext cx="16481874" cy="2249805"/>
          </a:xfrm>
          <a:prstGeom prst="rect">
            <a:avLst/>
          </a:prstGeom>
        </p:spPr>
        <p:txBody>
          <a:bodyPr anchor="t" rtlCol="false" tIns="0" lIns="0" bIns="0" rIns="0">
            <a:spAutoFit/>
          </a:bodyPr>
          <a:lstStyle/>
          <a:p>
            <a:pPr>
              <a:lnSpc>
                <a:spcPts val="3570"/>
              </a:lnSpc>
            </a:pPr>
            <a:r>
              <a:rPr lang="en-US" sz="2550">
                <a:solidFill>
                  <a:srgbClr val="000000"/>
                </a:solidFill>
                <a:latin typeface="Telegraf Bold"/>
              </a:rPr>
              <a:t>Bond</a:t>
            </a:r>
            <a:r>
              <a:rPr lang="en-US" sz="2550">
                <a:solidFill>
                  <a:srgbClr val="000000"/>
                </a:solidFill>
                <a:latin typeface="Telegraf"/>
              </a:rPr>
              <a:t> - A way for the government to raise fun by asking for a 'loan' from individuals.  After a predetermined amount of time, the government repays the loan with interest. </a:t>
            </a:r>
          </a:p>
          <a:p>
            <a:pPr>
              <a:lnSpc>
                <a:spcPts val="3570"/>
              </a:lnSpc>
            </a:pPr>
          </a:p>
          <a:p>
            <a:pPr>
              <a:lnSpc>
                <a:spcPts val="3570"/>
              </a:lnSpc>
            </a:pPr>
            <a:r>
              <a:rPr lang="en-US" sz="2550">
                <a:solidFill>
                  <a:srgbClr val="000000"/>
                </a:solidFill>
                <a:latin typeface="Telegraf"/>
              </a:rPr>
              <a:t>Buying bonds takes money out of circulation and into the hands of the government while selling bonds increases the money supply. </a:t>
            </a:r>
          </a:p>
        </p:txBody>
      </p:sp>
      <p:grpSp>
        <p:nvGrpSpPr>
          <p:cNvPr name="Group 4" id="4"/>
          <p:cNvGrpSpPr/>
          <p:nvPr/>
        </p:nvGrpSpPr>
        <p:grpSpPr>
          <a:xfrm rot="0">
            <a:off x="969289" y="333756"/>
            <a:ext cx="16349422" cy="2646137"/>
            <a:chOff x="0" y="0"/>
            <a:chExt cx="21799229" cy="3528183"/>
          </a:xfrm>
        </p:grpSpPr>
        <p:sp>
          <p:nvSpPr>
            <p:cNvPr name="TextBox 5" id="5"/>
            <p:cNvSpPr txBox="true"/>
            <p:nvPr/>
          </p:nvSpPr>
          <p:spPr>
            <a:xfrm rot="0">
              <a:off x="0" y="-95250"/>
              <a:ext cx="21799229" cy="2939034"/>
            </a:xfrm>
            <a:prstGeom prst="rect">
              <a:avLst/>
            </a:prstGeom>
          </p:spPr>
          <p:txBody>
            <a:bodyPr anchor="t" rtlCol="false" tIns="0" lIns="0" bIns="0" rIns="0">
              <a:spAutoFit/>
            </a:bodyPr>
            <a:lstStyle/>
            <a:p>
              <a:pPr>
                <a:lnSpc>
                  <a:spcPts val="8976"/>
                </a:lnSpc>
              </a:pPr>
              <a:r>
                <a:rPr lang="en-US" sz="6600" spc="-330">
                  <a:solidFill>
                    <a:srgbClr val="000000"/>
                  </a:solidFill>
                  <a:latin typeface="League Spartan"/>
                </a:rPr>
                <a:t>4.  </a:t>
              </a:r>
              <a:r>
                <a:rPr lang="en-US" sz="6600" spc="-330">
                  <a:solidFill>
                    <a:srgbClr val="000000"/>
                  </a:solidFill>
                  <a:latin typeface="League Spartan Bold"/>
                </a:rPr>
                <a:t> Open Market Operations (Buying/Selling Bonds)</a:t>
              </a:r>
            </a:p>
          </p:txBody>
        </p:sp>
        <p:sp>
          <p:nvSpPr>
            <p:cNvPr name="TextBox 6" id="6"/>
            <p:cNvSpPr txBox="true"/>
            <p:nvPr/>
          </p:nvSpPr>
          <p:spPr>
            <a:xfrm rot="0">
              <a:off x="0" y="3040503"/>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DAE50r2g3zY</dc:identifier>
  <dcterms:modified xsi:type="dcterms:W3CDTF">2011-08-01T06:04:30Z</dcterms:modified>
  <cp:revision>1</cp:revision>
  <dc:title>3.5 Demand Side Policies - Monetary</dc:title>
</cp:coreProperties>
</file>